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embeddings/oleObject8.bin" ContentType="application/vnd.openxmlformats-officedocument.oleObjec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embeddings/oleObject4.bin" ContentType="application/vnd.openxmlformats-officedocument.oleObjec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ms-office.activeX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embeddings/oleObject7.bin" ContentType="application/vnd.openxmlformats-officedocument.oleObject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embeddings/oleObject5.bin" ContentType="application/vnd.openxmlformats-officedocument.oleObject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embeddings/oleObject3.bin" ContentType="application/vnd.openxmlformats-officedocument.oleObject"/>
  <Override PartName="/ppt/embeddings/oleObject1.bin" ContentType="application/vnd.openxmlformats-officedocument.oleObject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oleObject6.bin" ContentType="application/vnd.openxmlformats-officedocument.oleObject"/>
  <Override PartName="/ppt/embeddings/oleObject2.bin" ContentType="application/vnd.openxmlformats-officedocument.oleObject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17" r:id="rId2"/>
    <p:sldMasterId id="2147483873" r:id="rId3"/>
  </p:sldMasterIdLst>
  <p:notesMasterIdLst>
    <p:notesMasterId r:id="rId81"/>
  </p:notesMasterIdLst>
  <p:sldIdLst>
    <p:sldId id="370" r:id="rId4"/>
    <p:sldId id="257" r:id="rId5"/>
    <p:sldId id="258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7" r:id="rId24"/>
    <p:sldId id="288" r:id="rId25"/>
    <p:sldId id="289" r:id="rId26"/>
    <p:sldId id="284" r:id="rId27"/>
    <p:sldId id="285" r:id="rId28"/>
    <p:sldId id="286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8" r:id="rId76"/>
    <p:sldId id="337" r:id="rId77"/>
    <p:sldId id="336" r:id="rId78"/>
    <p:sldId id="339" r:id="rId79"/>
    <p:sldId id="357" r:id="rId8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FF"/>
    <a:srgbClr val="CC00FF"/>
    <a:srgbClr val="FF3300"/>
    <a:srgbClr val="FFFF00"/>
    <a:srgbClr val="0000CC"/>
    <a:srgbClr val="FFFFCC"/>
    <a:srgbClr val="FF6600"/>
    <a:srgbClr val="64DEF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0"/>
  </p:normalViewPr>
  <p:slideViewPr>
    <p:cSldViewPr>
      <p:cViewPr>
        <p:scale>
          <a:sx n="64" d="100"/>
          <a:sy n="64" d="100"/>
        </p:scale>
        <p:origin x="-100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theme" Target="theme/theme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presProps" Target="presProps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6F5AB63-315B-410C-9FA1-A285885C5CE1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FF8BFB-1DBD-47F4-AC4A-1711C843C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30C01C-8377-4757-A311-082811F8F5E2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F45ED1-C182-4E4A-89E6-DF0D391CFEB3}" type="slidenum">
              <a:rPr lang="ru-RU" smtClean="0"/>
              <a:pPr/>
              <a:t>67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82E2B-B753-41F3-B700-737DD971B490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4FF72-905C-4E92-B7A4-A603E7F53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D428-646F-4782-B910-C3E56B490C78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EF278-680F-458D-9D39-AD4B0520C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C646-067B-4F2A-BABB-A7F6BD4450B0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CCB0C-E26E-485E-94DD-D70C469B7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3F728B-8AB6-42AD-B9D3-3D7C2CBAE6B0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00EEAB-DA11-4E91-BE5A-F6E7AFA62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281F-C9E4-457C-821A-8C80866A8C59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BBAFC-9EF5-4754-BA0C-548018ECA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ECCCAC-5C19-4DB3-8BCF-A67CF8B33BF7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47099C-6C8D-49F9-8754-6F88F508C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98656-8E93-4753-B3B8-081BDBF52013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97E90-F5A7-4356-8FA7-5D32C8E2B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212E7-49FB-46A0-81E3-13AFB6DD97B4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7A839-39BA-4EEE-951C-8D75B2075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500C6-EE98-4DD4-9538-89A88F6CBEF0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6D8E-EE8F-450B-9097-CA750100BA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DF922F-DF4C-4903-9AE7-8FD31DE4E33F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DB89EB-00C3-493F-8B51-3DC0321D6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A83E-F335-44A2-8C6A-6AEE7B47FF17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6358-EBF4-4569-9D1A-9DDCAC6B5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ECF2-6C4D-41ED-805C-196C63CB765D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D969-EF3A-4898-9877-B502137C7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7030A7-3558-4EE2-8FA2-F48D1F4A7A97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C7429A-899F-4B6F-99F5-64E89661A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0180-9B87-42E0-A608-106E75F32E28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A94A8-AB8F-4BA1-94B0-215F66C8A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9D5D3-1DCB-4C1E-94F9-46C5632FC2AC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C51A-70A2-4E8E-8BF8-F530F0219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10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94AC-50E7-4615-874A-4B9A84475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controls>
      <p:control spid="206850" name="ShockwaveFlash1" r:id="rId2" imgW="1447920" imgH="1447920"/>
    </p:controls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original_4_b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9BB7-CF91-42D4-8DB8-7EBF8DA29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original_4_b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E597-E0AD-4A6E-BCB3-1BB43FE2F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7" descr="original_4_b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86200" cy="4068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1432-AE60-49FC-8D67-467D7E19F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7" descr="original_4_b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D38AC-4C82-40D9-A831-A50EFE594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original_4_b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3BE6D-0EE2-4716-9642-218D823F4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7" descr="original_4_b"/>
          <p:cNvPicPr>
            <a:picLocks noChangeAspect="1" noChangeArrowheads="1" noCrop="1"/>
          </p:cNvPicPr>
          <p:nvPr userDrawn="1"/>
        </p:nvPicPr>
        <p:blipFill>
          <a:blip r:embed="rId2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A8FF2-8092-4E7B-80F9-DFC620F1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11F28-F217-4A94-84E3-352878880D3F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7A63F-A918-403A-9F57-FF43EBC7E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16A23-812B-4C1D-AB14-1BD4678CA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itmap_125.bmp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8170" t="22855" r="8170" b="19661"/>
          <a:stretch>
            <a:fillRect/>
          </a:stretch>
        </p:blipFill>
        <p:spPr>
          <a:xfrm>
            <a:off x="1066800" y="1399223"/>
            <a:ext cx="6995160" cy="3934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7" descr="original_4_b"/>
          <p:cNvPicPr>
            <a:picLocks noChangeAspect="1" noChangeArrowheads="1" noCrop="1"/>
          </p:cNvPicPr>
          <p:nvPr userDrawn="1"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54102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28662"/>
            <a:ext cx="7010400" cy="566738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35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1447800"/>
            <a:ext cx="6858000" cy="381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794AD-D813-4E76-B497-1840BD459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BF130-038A-46DB-8374-702357DFF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87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87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CD8B6-CF43-455B-A1FA-1BCAECAA3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B401C-135B-4A4E-AE9F-21DAAD15F3C3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2A3F-C57D-40D6-B6AF-6D114CF2A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9D90-7354-4CFB-A468-C4602AE06968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92EC1-941C-4432-84E8-9ED9E2426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CC26E-6EC6-4251-BF38-8838A0240DC1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EA6C-E61B-428E-B9FC-2A00D54CC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E988-2267-4F13-8076-4CAB62CC2437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41F5C-37C6-47DA-BB50-D2DEC8CCD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0277-4E0C-4348-8B20-1D6115427FFE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14DF-EC33-44C7-B173-FE9E9724E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E8B4-4B54-42E0-8C71-238E444364B1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A3070-C7BB-450F-B377-CBE40D9FD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91C3903-E528-40B1-83C8-BF93DBC46C1D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2D342E2-FFF6-47D8-BD2E-9DE3C1202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2" r:id="rId1"/>
    <p:sldLayoutId id="2147485453" r:id="rId2"/>
    <p:sldLayoutId id="2147485454" r:id="rId3"/>
    <p:sldLayoutId id="2147485455" r:id="rId4"/>
    <p:sldLayoutId id="2147485456" r:id="rId5"/>
    <p:sldLayoutId id="2147485457" r:id="rId6"/>
    <p:sldLayoutId id="2147485458" r:id="rId7"/>
    <p:sldLayoutId id="2147485459" r:id="rId8"/>
    <p:sldLayoutId id="2147485460" r:id="rId9"/>
    <p:sldLayoutId id="2147485461" r:id="rId10"/>
    <p:sldLayoutId id="21474854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27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BCE2B113-648E-4AB4-B768-140D79F649FC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84E9F05B-AB3D-4B75-916A-2839EF3E8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6" r:id="rId1"/>
    <p:sldLayoutId id="2147485463" r:id="rId2"/>
    <p:sldLayoutId id="2147485487" r:id="rId3"/>
    <p:sldLayoutId id="2147485464" r:id="rId4"/>
    <p:sldLayoutId id="2147485465" r:id="rId5"/>
    <p:sldLayoutId id="2147485466" r:id="rId6"/>
    <p:sldLayoutId id="2147485488" r:id="rId7"/>
    <p:sldLayoutId id="2147485467" r:id="rId8"/>
    <p:sldLayoutId id="2147485489" r:id="rId9"/>
    <p:sldLayoutId id="2147485468" r:id="rId10"/>
    <p:sldLayoutId id="21474854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lt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057400"/>
            <a:ext cx="79248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6620555-83D9-411B-AB85-706EF9B49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97" r:id="rId1"/>
    <p:sldLayoutId id="2147485498" r:id="rId2"/>
    <p:sldLayoutId id="2147485499" r:id="rId3"/>
    <p:sldLayoutId id="2147485500" r:id="rId4"/>
    <p:sldLayoutId id="2147485501" r:id="rId5"/>
    <p:sldLayoutId id="2147485502" r:id="rId6"/>
    <p:sldLayoutId id="2147485503" r:id="rId7"/>
    <p:sldLayoutId id="2147485474" r:id="rId8"/>
    <p:sldLayoutId id="2147485504" r:id="rId9"/>
    <p:sldLayoutId id="2147485475" r:id="rId10"/>
    <p:sldLayoutId id="214748547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5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56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by="(-#ppt_w*2)" calcmode="lin" valueType="num">
                      <p:cBhvr rctx="PPT">
                        <p:cTn dur="5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</p:anim>
                    <p:anim by="(#ppt_w*0.50)" calcmode="lin" valueType="num">
                      <p:cBhvr>
                        <p:cTn dur="500" decel="50000" autoRev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</p:anim>
                    <p:anim from="(-#ppt_h/2)" to="(#ppt_y)" calcmode="lin" valueType="num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</p:anim>
                    <p:animRot by="21600000">
                      <p:cBhvr>
                        <p:cTn dur="1000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77;&#1088;&#1077;&#1076;&#1072;&#1095;&#1072;%20&#1057;&#1074;&#1086;&#1103;%20&#1048;&#1075;&#1088;&#1072;%20-%2030%20&#1089;&#1077;&#1082;&#1091;&#1085;&#1076;%20(2000%20-%202010).mp3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5.xml"/><Relationship Id="rId18" Type="http://schemas.openxmlformats.org/officeDocument/2006/relationships/slide" Target="slide10.xml"/><Relationship Id="rId26" Type="http://schemas.openxmlformats.org/officeDocument/2006/relationships/slide" Target="slide26.xml"/><Relationship Id="rId3" Type="http://schemas.openxmlformats.org/officeDocument/2006/relationships/slide" Target="slide11.xml"/><Relationship Id="rId21" Type="http://schemas.openxmlformats.org/officeDocument/2006/relationships/slide" Target="slide21.xml"/><Relationship Id="rId7" Type="http://schemas.openxmlformats.org/officeDocument/2006/relationships/slide" Target="slide15.xml"/><Relationship Id="rId12" Type="http://schemas.openxmlformats.org/officeDocument/2006/relationships/slide" Target="slide4.xml"/><Relationship Id="rId17" Type="http://schemas.openxmlformats.org/officeDocument/2006/relationships/slide" Target="slide9.xml"/><Relationship Id="rId25" Type="http://schemas.openxmlformats.org/officeDocument/2006/relationships/slide" Target="slide25.xml"/><Relationship Id="rId2" Type="http://schemas.openxmlformats.org/officeDocument/2006/relationships/slide" Target="slide27.xml"/><Relationship Id="rId16" Type="http://schemas.openxmlformats.org/officeDocument/2006/relationships/slide" Target="slide8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3.xml"/><Relationship Id="rId24" Type="http://schemas.openxmlformats.org/officeDocument/2006/relationships/slide" Target="slide24.xml"/><Relationship Id="rId5" Type="http://schemas.openxmlformats.org/officeDocument/2006/relationships/slide" Target="slide13.xml"/><Relationship Id="rId15" Type="http://schemas.openxmlformats.org/officeDocument/2006/relationships/slide" Target="slide7.xml"/><Relationship Id="rId23" Type="http://schemas.openxmlformats.org/officeDocument/2006/relationships/slide" Target="slide23.xml"/><Relationship Id="rId10" Type="http://schemas.openxmlformats.org/officeDocument/2006/relationships/slide" Target="slide18.xml"/><Relationship Id="rId19" Type="http://schemas.openxmlformats.org/officeDocument/2006/relationships/slide" Target="slide19.xml"/><Relationship Id="rId4" Type="http://schemas.openxmlformats.org/officeDocument/2006/relationships/slide" Target="slide12.xml"/><Relationship Id="rId9" Type="http://schemas.openxmlformats.org/officeDocument/2006/relationships/slide" Target="slide17.xml"/><Relationship Id="rId14" Type="http://schemas.openxmlformats.org/officeDocument/2006/relationships/slide" Target="slide6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30.xml"/><Relationship Id="rId18" Type="http://schemas.openxmlformats.org/officeDocument/2006/relationships/slide" Target="slide35.xml"/><Relationship Id="rId26" Type="http://schemas.openxmlformats.org/officeDocument/2006/relationships/slide" Target="slide51.xml"/><Relationship Id="rId3" Type="http://schemas.openxmlformats.org/officeDocument/2006/relationships/slide" Target="slide36.xml"/><Relationship Id="rId21" Type="http://schemas.openxmlformats.org/officeDocument/2006/relationships/slide" Target="slide46.xml"/><Relationship Id="rId7" Type="http://schemas.openxmlformats.org/officeDocument/2006/relationships/slide" Target="slide40.xml"/><Relationship Id="rId12" Type="http://schemas.openxmlformats.org/officeDocument/2006/relationships/slide" Target="slide29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slide" Target="slide52.xml"/><Relationship Id="rId16" Type="http://schemas.openxmlformats.org/officeDocument/2006/relationships/slide" Target="slide33.xml"/><Relationship Id="rId20" Type="http://schemas.openxmlformats.org/officeDocument/2006/relationships/slide" Target="slide4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28.xml"/><Relationship Id="rId24" Type="http://schemas.openxmlformats.org/officeDocument/2006/relationships/slide" Target="slide49.xml"/><Relationship Id="rId5" Type="http://schemas.openxmlformats.org/officeDocument/2006/relationships/slide" Target="slide38.xml"/><Relationship Id="rId15" Type="http://schemas.openxmlformats.org/officeDocument/2006/relationships/slide" Target="slide32.xml"/><Relationship Id="rId23" Type="http://schemas.openxmlformats.org/officeDocument/2006/relationships/slide" Target="slide48.xml"/><Relationship Id="rId10" Type="http://schemas.openxmlformats.org/officeDocument/2006/relationships/slide" Target="slide43.xml"/><Relationship Id="rId19" Type="http://schemas.openxmlformats.org/officeDocument/2006/relationships/slide" Target="slide44.xml"/><Relationship Id="rId4" Type="http://schemas.openxmlformats.org/officeDocument/2006/relationships/slide" Target="slide37.xml"/><Relationship Id="rId9" Type="http://schemas.openxmlformats.org/officeDocument/2006/relationships/slide" Target="slide42.xml"/><Relationship Id="rId14" Type="http://schemas.openxmlformats.org/officeDocument/2006/relationships/slide" Target="slide31.xml"/><Relationship Id="rId22" Type="http://schemas.openxmlformats.org/officeDocument/2006/relationships/slide" Target="slide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oleObject" Target="../embeddings/oleObject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slide" Target="slide27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66.xml"/><Relationship Id="rId13" Type="http://schemas.openxmlformats.org/officeDocument/2006/relationships/slide" Target="slide55.xml"/><Relationship Id="rId18" Type="http://schemas.openxmlformats.org/officeDocument/2006/relationships/slide" Target="slide60.xml"/><Relationship Id="rId26" Type="http://schemas.openxmlformats.org/officeDocument/2006/relationships/slide" Target="slide76.xml"/><Relationship Id="rId3" Type="http://schemas.openxmlformats.org/officeDocument/2006/relationships/slide" Target="slide61.xml"/><Relationship Id="rId21" Type="http://schemas.openxmlformats.org/officeDocument/2006/relationships/slide" Target="slide71.xml"/><Relationship Id="rId7" Type="http://schemas.openxmlformats.org/officeDocument/2006/relationships/slide" Target="slide65.xml"/><Relationship Id="rId12" Type="http://schemas.openxmlformats.org/officeDocument/2006/relationships/slide" Target="slide54.xml"/><Relationship Id="rId17" Type="http://schemas.openxmlformats.org/officeDocument/2006/relationships/slide" Target="slide59.xml"/><Relationship Id="rId25" Type="http://schemas.openxmlformats.org/officeDocument/2006/relationships/slide" Target="slide75.xml"/><Relationship Id="rId2" Type="http://schemas.openxmlformats.org/officeDocument/2006/relationships/slide" Target="slide77.xml"/><Relationship Id="rId16" Type="http://schemas.openxmlformats.org/officeDocument/2006/relationships/slide" Target="slide58.xml"/><Relationship Id="rId20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11" Type="http://schemas.openxmlformats.org/officeDocument/2006/relationships/slide" Target="slide53.xml"/><Relationship Id="rId24" Type="http://schemas.openxmlformats.org/officeDocument/2006/relationships/slide" Target="slide74.xml"/><Relationship Id="rId5" Type="http://schemas.openxmlformats.org/officeDocument/2006/relationships/slide" Target="slide63.xml"/><Relationship Id="rId15" Type="http://schemas.openxmlformats.org/officeDocument/2006/relationships/slide" Target="slide57.xml"/><Relationship Id="rId23" Type="http://schemas.openxmlformats.org/officeDocument/2006/relationships/slide" Target="slide73.xml"/><Relationship Id="rId10" Type="http://schemas.openxmlformats.org/officeDocument/2006/relationships/slide" Target="slide68.xml"/><Relationship Id="rId19" Type="http://schemas.openxmlformats.org/officeDocument/2006/relationships/slide" Target="slide69.xml"/><Relationship Id="rId4" Type="http://schemas.openxmlformats.org/officeDocument/2006/relationships/slide" Target="slide62.xml"/><Relationship Id="rId9" Type="http://schemas.openxmlformats.org/officeDocument/2006/relationships/slide" Target="slide67.xml"/><Relationship Id="rId14" Type="http://schemas.openxmlformats.org/officeDocument/2006/relationships/slide" Target="slide56.xml"/><Relationship Id="rId22" Type="http://schemas.openxmlformats.org/officeDocument/2006/relationships/slide" Target="slide7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slide" Target="slide5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slide" Target="slide5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png"/><Relationship Id="rId4" Type="http://schemas.openxmlformats.org/officeDocument/2006/relationships/slide" Target="slide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1.png"/><Relationship Id="rId5" Type="http://schemas.openxmlformats.org/officeDocument/2006/relationships/slide" Target="slide52.xml"/><Relationship Id="rId4" Type="http://schemas.openxmlformats.org/officeDocument/2006/relationships/oleObject" Target="../embeddings/oleObject8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643182"/>
            <a:ext cx="7772400" cy="1470025"/>
          </a:xfrm>
        </p:spPr>
        <p:txBody>
          <a:bodyPr>
            <a:prstTxWarp prst="textWave2">
              <a:avLst/>
            </a:prstTxWarp>
          </a:bodyPr>
          <a:lstStyle/>
          <a:p>
            <a:pPr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МИФ АССОРТИ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Передача Своя Игра - 30 секунд (2000 - 2010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smtClean="0">
                <a:solidFill>
                  <a:srgbClr val="FF0066"/>
                </a:solidFill>
                <a:latin typeface="Arial" charset="0"/>
              </a:rPr>
              <a:t>8</a:t>
            </a:r>
            <a:r>
              <a:rPr lang="ru-RU" sz="6000" b="1" i="1" u="sng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7786687" cy="2357437"/>
          </a:xfrm>
        </p:spPr>
        <p:txBody>
          <a:bodyPr/>
          <a:lstStyle/>
          <a:p>
            <a:r>
              <a:rPr lang="ru-RU" sz="2400" smtClean="0"/>
              <a:t>Однажды в минуту отдыха друзья-мушкетеры Атос, Портос, Арамис и д'Артаньян решили немного поразвлечься в перетягивании каната. Портос с д'Артаньяном легко перетянули Атоса с Арамисом. Но когда Портос стал в паре с Атосом, то победа против Арамиса с д'Артаньяном досталась им уже не так легко. А когда Портос с Арамисом оказались против Атоса с д'Артаньяном, то никакая из этих пар не смогла одолеть другую. Определите, как мушкетеры распределяются по силе. </a:t>
            </a:r>
          </a:p>
          <a:p>
            <a:pPr>
              <a:buFont typeface="Arial" charset="0"/>
              <a:buNone/>
            </a:pPr>
            <a:endParaRPr lang="ru-RU" sz="2400" smtClean="0"/>
          </a:p>
          <a:p>
            <a:endParaRPr lang="ru-RU" sz="18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42895" y="52847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57349" name="Прямоугольник 5"/>
          <p:cNvSpPr>
            <a:spLocks noChangeArrowheads="1"/>
          </p:cNvSpPr>
          <p:nvPr/>
        </p:nvSpPr>
        <p:spPr bwMode="auto">
          <a:xfrm>
            <a:off x="357188" y="5500688"/>
            <a:ext cx="5786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827088" y="6021388"/>
            <a:ext cx="4721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Ответ. Самый сильный Портос, затем д'Артаньян, Атос и Арамис.</a:t>
            </a:r>
          </a:p>
        </p:txBody>
      </p:sp>
      <p:pic>
        <p:nvPicPr>
          <p:cNvPr id="57351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9525" y="4286250"/>
            <a:ext cx="27844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10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755650" y="2130425"/>
            <a:ext cx="2016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200">
                <a:cs typeface="Times New Roman" pitchFamily="18" charset="0"/>
              </a:rPr>
              <a:t>X</a:t>
            </a:r>
            <a:r>
              <a:rPr lang="en-US" sz="3200" baseline="30000">
                <a:cs typeface="Times New Roman" pitchFamily="18" charset="0"/>
              </a:rPr>
              <a:t>2</a:t>
            </a:r>
            <a:r>
              <a:rPr lang="en-US" sz="3200">
                <a:cs typeface="Times New Roman" pitchFamily="18" charset="0"/>
              </a:rPr>
              <a:t>=</a:t>
            </a:r>
            <a:endParaRPr lang="en-US" sz="320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1547813" y="1989138"/>
          <a:ext cx="7343775" cy="666750"/>
        </p:xfrm>
        <a:graphic>
          <a:graphicData uri="http://schemas.openxmlformats.org/presentationml/2006/ole">
            <p:oleObj spid="_x0000_s2050" name="Формула" r:id="rId3" imgW="3035300" imgH="279400" progId="Equation.3">
              <p:embed/>
            </p:oleObj>
          </a:graphicData>
        </a:graphic>
      </p:graphicFrame>
      <p:pic>
        <p:nvPicPr>
          <p:cNvPr id="2054" name="Picture 94" descr="0004__2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58" y="34131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57250" y="50720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71625" y="4357688"/>
            <a:ext cx="2214563" cy="7699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dirty="0"/>
              <a:t>X = ±  6</a:t>
            </a:r>
            <a:endParaRPr lang="ru-RU" sz="4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2568564" y="4787908"/>
            <a:ext cx="357187" cy="714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2605870" y="4679164"/>
            <a:ext cx="500063" cy="142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928926" y="4500570"/>
            <a:ext cx="5000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20</a:t>
            </a:r>
          </a:p>
        </p:txBody>
      </p:sp>
      <p:sp>
        <p:nvSpPr>
          <p:cNvPr id="58371" name="Text Box 6"/>
          <p:cNvSpPr txBox="1">
            <a:spLocks noChangeArrowheads="1"/>
          </p:cNvSpPr>
          <p:nvPr/>
        </p:nvSpPr>
        <p:spPr bwMode="auto">
          <a:xfrm>
            <a:off x="611188" y="1557338"/>
            <a:ext cx="7632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Сколько земли в дыре глубиной 2м, шириной 2 м, длиной 2 м?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458" y="34131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411413" y="458152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Нисколько </a:t>
            </a:r>
          </a:p>
        </p:txBody>
      </p:sp>
      <p:pic>
        <p:nvPicPr>
          <p:cNvPr id="58374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30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76327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Назовите древний геометрический инструмент, который, по утверждению римского поэта Овидия (</a:t>
            </a:r>
            <a:r>
              <a:rPr lang="en-US" sz="3600"/>
              <a:t>I</a:t>
            </a:r>
            <a:r>
              <a:rPr lang="ru-RU" sz="3600"/>
              <a:t> в), был изобретен в Древней Греции.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9020" y="42767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049713"/>
            <a:ext cx="183356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94" descr="0004__2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40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В древности такого термина не было. Его ввел в </a:t>
            </a:r>
            <a:r>
              <a:rPr lang="en-US" sz="3200"/>
              <a:t>XVII</a:t>
            </a:r>
            <a:r>
              <a:rPr lang="ru-RU" sz="3200"/>
              <a:t> веке французский математик Виет. В переводе с латинского он означает «спица колеса». Что это?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2033" y="40576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60421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268538" y="5300663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РАДИУС</a:t>
            </a:r>
          </a:p>
        </p:txBody>
      </p:sp>
      <p:pic>
        <p:nvPicPr>
          <p:cNvPr id="60423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183562" cy="1052512"/>
          </a:xfrm>
        </p:spPr>
        <p:txBody>
          <a:bodyPr>
            <a:prstTxWarp prst="textChevron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i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charset="0"/>
              </a:rPr>
              <a:t>Кот в мешке</a:t>
            </a: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4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1445" name="Picture 94" descr="0004__2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60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611188" y="1196975"/>
            <a:ext cx="76327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Родился в г. Кирен(ы), на северном побережье Африки. Учился в Афинах, работал в Александрии. Изучал географию и астрономию, провел измерения окружности Земли, написал труд «О добре и зле» и отсеял простые числа, прокалывая их на восковой дощечке.</a:t>
            </a:r>
          </a:p>
          <a:p>
            <a:pPr>
              <a:spcBef>
                <a:spcPct val="50000"/>
              </a:spcBef>
            </a:pPr>
            <a:endParaRPr lang="ru-RU" sz="2400"/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182533" y="36290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62469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95288" y="501332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Эратосфен.</a:t>
            </a:r>
          </a:p>
        </p:txBody>
      </p:sp>
      <p:sp>
        <p:nvSpPr>
          <p:cNvPr id="6247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060575"/>
            <a:ext cx="2846388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3" name="Picture 94" descr="0004__2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70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Слово, которым обозначается эта фигура, в переводе с греческого означает  «натянутая тетива». Что это? </a:t>
            </a:r>
          </a:p>
          <a:p>
            <a:pPr>
              <a:spcBef>
                <a:spcPct val="50000"/>
              </a:spcBef>
            </a:pPr>
            <a:endParaRPr lang="ru-RU" sz="3600"/>
          </a:p>
        </p:txBody>
      </p:sp>
      <p:sp>
        <p:nvSpPr>
          <p:cNvPr id="5" name="Прямоугольник 4"/>
          <p:cNvSpPr/>
          <p:nvPr/>
        </p:nvSpPr>
        <p:spPr>
          <a:xfrm>
            <a:off x="330170" y="4202119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484438" y="5589588"/>
            <a:ext cx="2952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Гипотенуза</a:t>
            </a:r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3496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80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Вам известна басня И.А. Крылова «Волк и ягненок». Автор утверждает:</a:t>
            </a:r>
          </a:p>
          <a:p>
            <a:pPr>
              <a:spcBef>
                <a:spcPct val="50000"/>
              </a:spcBef>
            </a:pPr>
            <a:r>
              <a:rPr lang="ru-RU" sz="2400"/>
              <a:t>У сильного всегда бессильный виноват:</a:t>
            </a:r>
          </a:p>
          <a:p>
            <a:pPr>
              <a:spcBef>
                <a:spcPct val="50000"/>
              </a:spcBef>
            </a:pPr>
            <a:r>
              <a:rPr lang="ru-RU" sz="2400"/>
              <a:t>Тому в истории мы тьму примеров слышим…</a:t>
            </a:r>
          </a:p>
          <a:p>
            <a:pPr>
              <a:spcBef>
                <a:spcPct val="50000"/>
              </a:spcBef>
            </a:pPr>
            <a:r>
              <a:rPr lang="ru-RU" sz="2400"/>
              <a:t>Вопрос: </a:t>
            </a:r>
            <a:r>
              <a:rPr lang="ru-RU" sz="2400" b="1" i="1"/>
              <a:t>Какое число встречается в этих строках и как оно переводилось у народов?</a:t>
            </a:r>
          </a:p>
          <a:p>
            <a:pPr>
              <a:spcBef>
                <a:spcPct val="50000"/>
              </a:spcBef>
            </a:pPr>
            <a:endParaRPr lang="ru-RU" sz="2400" b="1" i="1"/>
          </a:p>
        </p:txBody>
      </p:sp>
      <p:sp>
        <p:nvSpPr>
          <p:cNvPr id="5" name="Прямоугольник 4"/>
          <p:cNvSpPr/>
          <p:nvPr/>
        </p:nvSpPr>
        <p:spPr>
          <a:xfrm>
            <a:off x="257145" y="434658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971550" y="5445125"/>
            <a:ext cx="54721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Тьма. Очень много, десять тысяч, невообразимое множество, сотня сотен</a:t>
            </a:r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20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10</a:t>
            </a:r>
          </a:p>
        </p:txBody>
      </p:sp>
      <p:sp>
        <p:nvSpPr>
          <p:cNvPr id="65539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endParaRPr lang="ru-RU" i="1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a</a:t>
            </a:r>
            <a:r>
              <a:rPr lang="ru-RU" dirty="0" smtClean="0"/>
              <a:t>. Название символа " $ "; </a:t>
            </a:r>
            <a:br>
              <a:rPr lang="ru-RU" dirty="0" smtClean="0"/>
            </a:br>
            <a:r>
              <a:rPr lang="ru-RU" dirty="0" err="1" smtClean="0"/>
              <a:t>b</a:t>
            </a:r>
            <a:r>
              <a:rPr lang="ru-RU" dirty="0" smtClean="0"/>
              <a:t>. Жаргонное название разъёма расширения на материнской плате компьютера; </a:t>
            </a:r>
            <a:br>
              <a:rPr lang="ru-RU" dirty="0" smtClean="0"/>
            </a:br>
            <a:r>
              <a:rPr lang="ru-RU" dirty="0" err="1" smtClean="0"/>
              <a:t>c</a:t>
            </a:r>
            <a:r>
              <a:rPr lang="ru-RU" dirty="0" smtClean="0"/>
              <a:t>. Название символа " / ".</a:t>
            </a:r>
            <a:endParaRPr lang="ru-RU" i="1" dirty="0" smtClean="0"/>
          </a:p>
        </p:txBody>
      </p:sp>
      <p:pic>
        <p:nvPicPr>
          <p:cNvPr id="65540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14414" y="1500174"/>
            <a:ext cx="3035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Слэш</a:t>
            </a:r>
            <a:r>
              <a:rPr lang="ru-RU" sz="4000" dirty="0" smtClean="0"/>
              <a:t> - это: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71488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5357826"/>
            <a:ext cx="334100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С)</a:t>
            </a:r>
            <a:endParaRPr lang="ru-RU" sz="4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dirty="0" smtClean="0">
                <a:solidFill>
                  <a:srgbClr val="FF3300"/>
                </a:solidFill>
                <a:latin typeface="Times New Roman" pitchFamily="18" charset="0"/>
              </a:rPr>
              <a:t> I </a:t>
            </a:r>
            <a:r>
              <a:rPr lang="ru-RU" sz="6600" dirty="0" smtClean="0">
                <a:solidFill>
                  <a:srgbClr val="FF3300"/>
                </a:solidFill>
                <a:latin typeface="Times New Roman" pitchFamily="18" charset="0"/>
                <a:hlinkClick r:id="rId2" action="ppaction://hlinksldjump"/>
              </a:rPr>
              <a:t>тур</a:t>
            </a:r>
            <a:endParaRPr lang="ru-RU" sz="6600" dirty="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5233" name="Group 113"/>
          <p:cNvGraphicFramePr>
            <a:graphicFrameLocks noGrp="1"/>
          </p:cNvGraphicFramePr>
          <p:nvPr/>
        </p:nvGraphicFramePr>
        <p:xfrm>
          <a:off x="395288" y="1844675"/>
          <a:ext cx="8074025" cy="2957514"/>
        </p:xfrm>
        <a:graphic>
          <a:graphicData uri="http://schemas.openxmlformats.org/drawingml/2006/table">
            <a:tbl>
              <a:tblPr/>
              <a:tblGrid>
                <a:gridCol w="1787525"/>
                <a:gridCol w="785812"/>
                <a:gridCol w="785813"/>
                <a:gridCol w="817562"/>
                <a:gridCol w="754063"/>
                <a:gridCol w="785812"/>
                <a:gridCol w="785813"/>
                <a:gridCol w="785812"/>
                <a:gridCol w="785813"/>
              </a:tblGrid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Математика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Физика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Информатика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20</a:t>
            </a:r>
          </a:p>
        </p:txBody>
      </p:sp>
      <p:sp>
        <p:nvSpPr>
          <p:cNvPr id="66563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 smtClean="0"/>
              <a:t>В словосочетаниях слова заменены на противоположные по смыслу. Определите исходные словосочетания.  Пример: Одеяло для кошки - коврик для мышки. </a:t>
            </a:r>
          </a:p>
          <a:p>
            <a:pPr>
              <a:lnSpc>
                <a:spcPct val="90000"/>
              </a:lnSpc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>
                <a:solidFill>
                  <a:schemeClr val="folHlink"/>
                </a:solidFill>
              </a:rPr>
              <a:t>Коллективные счеты</a:t>
            </a:r>
            <a:r>
              <a:rPr lang="ru-RU" sz="2800" dirty="0" smtClean="0"/>
              <a:t> </a:t>
            </a:r>
          </a:p>
        </p:txBody>
      </p:sp>
      <p:pic>
        <p:nvPicPr>
          <p:cNvPr id="6656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43497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755650" y="5300663"/>
            <a:ext cx="540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Персональный компьютер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sz="5400" b="1" i="1" u="sng" smtClean="0">
                <a:solidFill>
                  <a:schemeClr val="hlink"/>
                </a:solidFill>
              </a:rPr>
              <a:t>3</a:t>
            </a:r>
            <a:r>
              <a:rPr lang="ru-RU" sz="5400" b="1" i="1" u="sng" smtClean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6758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Arial" charset="0"/>
              </a:rPr>
              <a:t>            </a:t>
            </a:r>
            <a:r>
              <a:rPr lang="ru-RU" sz="1800" smtClean="0"/>
              <a:t>В рассказе Артура Кон</a:t>
            </a:r>
            <a:r>
              <a:rPr lang="ru-RU" sz="1800" smtClean="0">
                <a:latin typeface="Arial" charset="0"/>
              </a:rPr>
              <a:t>а</a:t>
            </a:r>
            <a:r>
              <a:rPr lang="ru-RU" sz="1800" smtClean="0"/>
              <a:t>н-Дойля «Пляшущие человечки» преступник применял оригинальный код для записи своих угроз. Одну и ту же информацию можно передавать разными сигналами и разными способами. Сейчас игрокам предлагается расшифровать текст и объяснить способ кодирования.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chemeClr val="folHlink"/>
                </a:solidFill>
                <a:latin typeface="Arial" charset="0"/>
              </a:rPr>
              <a:t>      </a:t>
            </a:r>
            <a:r>
              <a:rPr lang="ru-RU" sz="2800" smtClean="0">
                <a:solidFill>
                  <a:schemeClr val="folHlink"/>
                </a:solidFill>
              </a:rPr>
              <a:t>«АММАРГОРП - ЯАКОСЫВ ЯИЗЭОП, ЫТАТЬЛУЗЕР </a:t>
            </a: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chemeClr val="folHlink"/>
                </a:solidFill>
                <a:latin typeface="Arial" charset="0"/>
              </a:rPr>
              <a:t>      </a:t>
            </a:r>
            <a:r>
              <a:rPr lang="ru-RU" sz="2800" smtClean="0">
                <a:solidFill>
                  <a:schemeClr val="folHlink"/>
                </a:solidFill>
              </a:rPr>
              <a:t>ЕЕ ЫТОБАР – ЯАБУРГ АЗОРП». </a:t>
            </a:r>
            <a:br>
              <a:rPr lang="ru-RU" sz="2800" smtClean="0">
                <a:solidFill>
                  <a:schemeClr val="folHlink"/>
                </a:solidFill>
              </a:rPr>
            </a:br>
            <a:endParaRPr lang="ru-RU" sz="2800" smtClean="0">
              <a:solidFill>
                <a:schemeClr val="folHlink"/>
              </a:solidFill>
            </a:endParaRPr>
          </a:p>
          <a:p>
            <a:pPr marL="609600" indent="-609600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folHlink"/>
                </a:solidFill>
              </a:rPr>
              <a:t/>
            </a:r>
            <a:br>
              <a:rPr lang="ru-RU" sz="1600" smtClean="0">
                <a:solidFill>
                  <a:schemeClr val="folHlink"/>
                </a:solidFill>
              </a:rPr>
            </a:br>
            <a:endParaRPr lang="ru-RU" sz="1600" smtClean="0">
              <a:solidFill>
                <a:schemeClr val="folHlink"/>
              </a:solidFill>
            </a:endParaRPr>
          </a:p>
        </p:txBody>
      </p:sp>
      <p:pic>
        <p:nvPicPr>
          <p:cNvPr id="6758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43497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971550" y="5589588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Программа - высокая поэзия, результаты ее работы – грубая проза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sz="5400" b="1" i="1" u="sng" smtClean="0">
                <a:solidFill>
                  <a:schemeClr val="hlink"/>
                </a:solidFill>
              </a:rPr>
              <a:t>4</a:t>
            </a:r>
            <a:r>
              <a:rPr lang="ru-RU" sz="5400" b="1" i="1" u="sng" smtClean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68611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b="1" smtClean="0"/>
              <a:t>Какая память стирается </a:t>
            </a:r>
            <a:r>
              <a:rPr lang="ru-RU" smtClean="0"/>
              <a:t>     </a:t>
            </a:r>
            <a:r>
              <a:rPr lang="ru-RU" b="1" smtClean="0"/>
              <a:t>при выключении компьютера?</a:t>
            </a:r>
            <a:r>
              <a:rPr lang="ru-RU" sz="4800" smtClean="0">
                <a:solidFill>
                  <a:schemeClr val="folHlink"/>
                </a:solidFill>
              </a:rPr>
              <a:t/>
            </a:r>
            <a:br>
              <a:rPr lang="ru-RU" sz="4800" smtClean="0">
                <a:solidFill>
                  <a:schemeClr val="folHlink"/>
                </a:solidFill>
              </a:rPr>
            </a:br>
            <a:endParaRPr lang="ru-RU" sz="4800" smtClean="0">
              <a:solidFill>
                <a:schemeClr val="folHlink"/>
              </a:solidFill>
            </a:endParaRP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folHlink"/>
                </a:solidFill>
              </a:rPr>
              <a:t/>
            </a:r>
            <a:br>
              <a:rPr lang="ru-RU" smtClean="0">
                <a:solidFill>
                  <a:schemeClr val="folHlink"/>
                </a:solidFill>
              </a:rPr>
            </a:br>
            <a:endParaRPr lang="ru-RU" smtClean="0">
              <a:solidFill>
                <a:schemeClr val="folHlink"/>
              </a:solidFill>
            </a:endParaRPr>
          </a:p>
        </p:txBody>
      </p:sp>
      <p:pic>
        <p:nvPicPr>
          <p:cNvPr id="6861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91478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755650" y="5300663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Оперативная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sz="5400" b="1" i="1" u="sng" smtClean="0">
                <a:solidFill>
                  <a:schemeClr val="hlink"/>
                </a:solidFill>
              </a:rPr>
              <a:t>5</a:t>
            </a:r>
            <a:r>
              <a:rPr lang="ru-RU" sz="5400" b="1" i="1" u="sng" smtClean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6963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229600" cy="2765425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ru-RU" smtClean="0"/>
              <a:t>Устройство для вывода чертежей на бумагу. </a:t>
            </a:r>
            <a:endParaRPr lang="ru-RU" sz="4800" smtClean="0">
              <a:solidFill>
                <a:schemeClr val="folHlink"/>
              </a:solidFill>
            </a:endParaRPr>
          </a:p>
          <a:p>
            <a:pPr marL="609600" indent="-609600">
              <a:buFont typeface="Arial" charset="0"/>
              <a:buNone/>
            </a:pPr>
            <a:r>
              <a:rPr lang="ru-RU" smtClean="0">
                <a:solidFill>
                  <a:schemeClr val="folHlink"/>
                </a:solidFill>
              </a:rPr>
              <a:t/>
            </a:r>
            <a:br>
              <a:rPr lang="ru-RU" smtClean="0">
                <a:solidFill>
                  <a:schemeClr val="folHlink"/>
                </a:solidFill>
              </a:rPr>
            </a:br>
            <a:endParaRPr lang="ru-RU" smtClean="0">
              <a:solidFill>
                <a:schemeClr val="folHlink"/>
              </a:solidFill>
            </a:endParaRPr>
          </a:p>
        </p:txBody>
      </p:sp>
      <p:pic>
        <p:nvPicPr>
          <p:cNvPr id="6963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43497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755650" y="530066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ПЛОТТЕР</a:t>
            </a:r>
          </a:p>
        </p:txBody>
      </p:sp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2625" y="1452563"/>
            <a:ext cx="52387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sz="5400" b="1" i="1" u="sng" smtClean="0">
                <a:solidFill>
                  <a:schemeClr val="hlink"/>
                </a:solidFill>
              </a:rPr>
              <a:t>6</a:t>
            </a:r>
            <a:r>
              <a:rPr lang="ru-RU" sz="5400" b="1" i="1" u="sng" smtClean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70659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r>
              <a:rPr lang="ru-RU" smtClean="0"/>
              <a:t>Кулер – это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7066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3970" y="3052769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11188" y="4365625"/>
            <a:ext cx="5400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Компьютерный кулер – устройство, предназначенное для охлаждения какого-либо компьютерного компонента. </a:t>
            </a:r>
          </a:p>
        </p:txBody>
      </p: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1916113"/>
            <a:ext cx="23050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981075"/>
            <a:ext cx="30226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sz="5400" b="1" i="1" u="sng" smtClean="0">
                <a:solidFill>
                  <a:schemeClr val="hlink"/>
                </a:solidFill>
              </a:rPr>
              <a:t>7</a:t>
            </a:r>
            <a:r>
              <a:rPr lang="ru-RU" sz="5400" b="1" i="1" u="sng" smtClean="0">
                <a:solidFill>
                  <a:schemeClr val="hlink"/>
                </a:solidFill>
              </a:rPr>
              <a:t>0</a:t>
            </a:r>
            <a:r>
              <a:rPr lang="ru-RU" smtClean="0"/>
              <a:t> </a:t>
            </a:r>
          </a:p>
        </p:txBody>
      </p:sp>
      <p:sp>
        <p:nvSpPr>
          <p:cNvPr id="71683" name="AutoShape 12"/>
          <p:cNvSpPr>
            <a:spLocks noGrp="1" noChangeAspect="1" noChangeArrowheads="1"/>
          </p:cNvSpPr>
          <p:nvPr>
            <p:ph idx="1"/>
          </p:nvPr>
        </p:nvSpPr>
        <p:spPr>
          <a:xfrm>
            <a:off x="457200" y="5013325"/>
            <a:ext cx="8229600" cy="11128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Слово обозначающее имя этого химического элемента, </a:t>
            </a:r>
          </a:p>
          <a:p>
            <a:pPr>
              <a:lnSpc>
                <a:spcPct val="80000"/>
              </a:lnSpc>
            </a:pPr>
            <a:r>
              <a:rPr lang="ru-RU" sz="2400" smtClean="0"/>
              <a:t>известного своими отравляющими свойствами, состоит из    названий двух животных</a:t>
            </a:r>
          </a:p>
        </p:txBody>
      </p:sp>
      <p:pic>
        <p:nvPicPr>
          <p:cNvPr id="7168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533" y="247650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539750" y="3429000"/>
            <a:ext cx="5400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/>
              <a:t>мышьяк.</a:t>
            </a:r>
            <a:r>
              <a:rPr lang="ru-RU"/>
              <a:t> </a:t>
            </a:r>
          </a:p>
        </p:txBody>
      </p:sp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039358">
            <a:off x="2627313" y="-315913"/>
            <a:ext cx="4295775" cy="539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</a:t>
            </a:r>
            <a:r>
              <a:rPr lang="en-US" sz="5400" b="1" i="1" u="sng" smtClean="0">
                <a:solidFill>
                  <a:schemeClr val="hlink"/>
                </a:solidFill>
              </a:rPr>
              <a:t>8</a:t>
            </a:r>
            <a:r>
              <a:rPr lang="ru-RU" sz="5400" b="1" i="1" u="sng" smtClean="0">
                <a:solidFill>
                  <a:schemeClr val="hlink"/>
                </a:solidFill>
              </a:rPr>
              <a:t>0</a:t>
            </a:r>
          </a:p>
        </p:txBody>
      </p:sp>
      <p:sp>
        <p:nvSpPr>
          <p:cNvPr id="7270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539750" y="1600200"/>
            <a:ext cx="8147050" cy="1973263"/>
          </a:xfrm>
        </p:spPr>
        <p:txBody>
          <a:bodyPr/>
          <a:lstStyle/>
          <a:p>
            <a:pPr marL="609600" indent="-609600"/>
            <a:r>
              <a:rPr lang="ru-RU" sz="2400" smtClean="0"/>
              <a:t>Рассказывают, что черепаха Тортилла отдала золотой ключик Буратино не так просто , а вынесла 3 коробочки : красную, жёлтую и зелёную. На красной коробочке было написано : " Здесь золотой ключик "; на жёлтой - "Зелёная коробочка пуста "; а на зелёной - "Здесь сидит змея ".</a:t>
            </a:r>
            <a:r>
              <a:rPr lang="ru-RU" sz="2400" b="1" i="1" smtClean="0"/>
              <a:t>  </a:t>
            </a:r>
            <a:r>
              <a:rPr lang="ru-RU" sz="2400" smtClean="0"/>
              <a:t>Все надписи неверны. Где золотой ключик ? </a:t>
            </a:r>
            <a:br>
              <a:rPr lang="ru-RU" sz="2400" smtClean="0"/>
            </a:br>
            <a:endParaRPr lang="ru-RU" sz="2400" smtClean="0"/>
          </a:p>
          <a:p>
            <a:pPr marL="609600" indent="-609600">
              <a:buFont typeface="Arial" charset="0"/>
              <a:buNone/>
            </a:pP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7270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43497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55650" y="530066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 зеленой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6000" smtClean="0">
                <a:solidFill>
                  <a:srgbClr val="FF3300"/>
                </a:solidFill>
                <a:latin typeface="Times New Roman" pitchFamily="18" charset="0"/>
                <a:hlinkClick r:id="rId2" action="ppaction://hlinksldjump"/>
              </a:rPr>
              <a:t>II </a:t>
            </a:r>
            <a:r>
              <a:rPr lang="ru-RU" sz="6000" smtClean="0">
                <a:solidFill>
                  <a:srgbClr val="FF3300"/>
                </a:solidFill>
                <a:latin typeface="Times New Roman" pitchFamily="18" charset="0"/>
                <a:hlinkClick r:id="rId2" action="ppaction://hlinksldjump"/>
              </a:rPr>
              <a:t>тур</a:t>
            </a:r>
            <a:endParaRPr lang="ru-RU" sz="6000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graphicFrame>
        <p:nvGraphicFramePr>
          <p:cNvPr id="3169" name="Group 97"/>
          <p:cNvGraphicFramePr>
            <a:graphicFrameLocks noGrp="1"/>
          </p:cNvGraphicFramePr>
          <p:nvPr>
            <p:ph idx="1"/>
          </p:nvPr>
        </p:nvGraphicFramePr>
        <p:xfrm>
          <a:off x="395288" y="1428750"/>
          <a:ext cx="8334375" cy="2957514"/>
        </p:xfrm>
        <a:graphic>
          <a:graphicData uri="http://schemas.openxmlformats.org/drawingml/2006/table">
            <a:tbl>
              <a:tblPr/>
              <a:tblGrid>
                <a:gridCol w="1676400"/>
                <a:gridCol w="785812"/>
                <a:gridCol w="857250"/>
                <a:gridCol w="857250"/>
                <a:gridCol w="857250"/>
                <a:gridCol w="857250"/>
                <a:gridCol w="857250"/>
                <a:gridCol w="785813"/>
                <a:gridCol w="800100"/>
              </a:tblGrid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Математика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Физика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Информатика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 i="1" u="sng" smtClean="0">
                <a:solidFill>
                  <a:srgbClr val="FF0066"/>
                </a:solidFill>
              </a:rPr>
              <a:t>Физика 10</a:t>
            </a:r>
          </a:p>
        </p:txBody>
      </p:sp>
      <p:sp>
        <p:nvSpPr>
          <p:cNvPr id="7475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r>
              <a:rPr lang="ru-RU" sz="2000" dirty="0" smtClean="0"/>
              <a:t>В настоящее время широко распространены лазерные указки, авторучки, брелоки. При неосторожном обращении с таким (полупроводниковым) лазером можно:</a:t>
            </a:r>
          </a:p>
          <a:p>
            <a:pPr>
              <a:buFont typeface="Arial" charset="0"/>
              <a:buNone/>
            </a:pPr>
            <a:r>
              <a:rPr lang="ru-RU" sz="2000" dirty="0" smtClean="0"/>
              <a:t>1) вызвать ожог кожи тела;</a:t>
            </a:r>
          </a:p>
          <a:p>
            <a:pPr>
              <a:buFont typeface="Arial" charset="0"/>
              <a:buNone/>
            </a:pPr>
            <a:r>
              <a:rPr lang="ru-RU" sz="2000" dirty="0" smtClean="0"/>
              <a:t>2) прожечь костюм;</a:t>
            </a:r>
          </a:p>
          <a:p>
            <a:pPr>
              <a:buFont typeface="Arial" charset="0"/>
              <a:buNone/>
            </a:pPr>
            <a:r>
              <a:rPr lang="ru-RU" sz="2000" dirty="0" smtClean="0"/>
              <a:t>3) получить опасное облучение организма;</a:t>
            </a:r>
          </a:p>
          <a:p>
            <a:pPr>
              <a:buFont typeface="Arial" charset="0"/>
              <a:buNone/>
            </a:pPr>
            <a:r>
              <a:rPr lang="ru-RU" sz="2000" dirty="0" smtClean="0"/>
              <a:t>4) повредить сетчатку глаза при прямом попадании лазерного луча в глаз. </a:t>
            </a:r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00125" y="5286375"/>
            <a:ext cx="35718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000000"/>
                </a:solidFill>
              </a:rPr>
              <a:t>4</a:t>
            </a:r>
          </a:p>
        </p:txBody>
      </p:sp>
      <p:pic>
        <p:nvPicPr>
          <p:cNvPr id="74758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960438" y="908050"/>
            <a:ext cx="8183562" cy="10525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i="1" dirty="0" smtClean="0">
                <a:solidFill>
                  <a:srgbClr val="FFFF00"/>
                </a:solidFill>
              </a:rPr>
              <a:t>           Физика </a:t>
            </a:r>
            <a:r>
              <a:rPr lang="ru-RU" sz="6000" i="1" dirty="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ru-RU" sz="6000" i="1" dirty="0" smtClean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75779" name="Содержимое 2"/>
          <p:cNvSpPr>
            <a:spLocks noGrp="1"/>
          </p:cNvSpPr>
          <p:nvPr>
            <p:ph idx="1"/>
          </p:nvPr>
        </p:nvSpPr>
        <p:spPr>
          <a:xfrm>
            <a:off x="1403350" y="1125538"/>
            <a:ext cx="6264275" cy="29003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pic>
        <p:nvPicPr>
          <p:cNvPr id="75780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41739" y="2967335"/>
            <a:ext cx="56605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" action="ppaction://noaction"/>
              </a:rPr>
              <a:t>ЧЕРНЫЙ ЯЩИК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dirty="0" smtClean="0">
                <a:solidFill>
                  <a:srgbClr val="FF0066"/>
                </a:solidFill>
              </a:rPr>
              <a:t>Физика 10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Метеорит сгорает в атмосфере, не достигая поверхности Земли. Что происходит с его импульсом? 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Импульс метеорита передается молекулам воздуха.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8612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pic>
        <p:nvPicPr>
          <p:cNvPr id="50181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smtClean="0">
                <a:solidFill>
                  <a:srgbClr val="FF0066"/>
                </a:solidFill>
                <a:latin typeface="Arial" charset="0"/>
              </a:rPr>
              <a:t>3</a:t>
            </a:r>
            <a:r>
              <a:rPr lang="ru-RU" sz="6000" b="1" i="1" u="sng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7680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r>
              <a:rPr lang="ru-RU" sz="3600" smtClean="0"/>
              <a:t>Рука Будды,  (золотой статуи в древнегреческом храме), которую целовали прихожане, за десятки лет заметно похудела. Священники в панике: кто украл золото?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00125" y="5286375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</a:rPr>
              <a:t> Прихожане.  Каждый из них, прикасаясь к статуе, уносил с собой частички,  состоящие из сотен и даже тысяч молекул золота.</a:t>
            </a:r>
          </a:p>
        </p:txBody>
      </p:sp>
      <p:pic>
        <p:nvPicPr>
          <p:cNvPr id="76806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smtClean="0">
                <a:solidFill>
                  <a:srgbClr val="FF0066"/>
                </a:solidFill>
                <a:latin typeface="Arial" charset="0"/>
              </a:rPr>
              <a:t>4</a:t>
            </a:r>
            <a:r>
              <a:rPr lang="ru-RU" sz="6000" b="1" i="1" u="sng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7782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r>
              <a:rPr lang="ru-RU" sz="3600" smtClean="0"/>
              <a:t>  Почему металлическое тело кажется на ощупь холоднее, чем деревянное?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77829" name="Прямоугольник 5"/>
          <p:cNvSpPr>
            <a:spLocks noChangeArrowheads="1"/>
          </p:cNvSpPr>
          <p:nvPr/>
        </p:nvSpPr>
        <p:spPr bwMode="auto">
          <a:xfrm>
            <a:off x="1000125" y="5286375"/>
            <a:ext cx="3571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835150" y="5229225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000000"/>
                </a:solidFill>
              </a:rPr>
              <a:t>Металл обладает большей теплопроводностью, поэтому забирает большую часть тепла человеческого тела</a:t>
            </a:r>
          </a:p>
        </p:txBody>
      </p:sp>
      <p:pic>
        <p:nvPicPr>
          <p:cNvPr id="77831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smtClean="0">
                <a:solidFill>
                  <a:srgbClr val="FF0066"/>
                </a:solidFill>
                <a:latin typeface="Arial" charset="0"/>
              </a:rPr>
              <a:t>5</a:t>
            </a:r>
            <a:r>
              <a:rPr lang="ru-RU" sz="6000" b="1" i="1" u="sng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7885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z="2400" smtClean="0"/>
              <a:t>Ударь о сталь кремнем, дружок, –</a:t>
            </a:r>
          </a:p>
          <a:p>
            <a:pPr>
              <a:buFont typeface="Arial" charset="0"/>
              <a:buNone/>
            </a:pPr>
            <a:r>
              <a:rPr lang="ru-RU" sz="2400" smtClean="0"/>
              <a:t>И вылетает искр пучок.</a:t>
            </a:r>
          </a:p>
          <a:p>
            <a:pPr>
              <a:buFont typeface="Arial" charset="0"/>
              <a:buNone/>
            </a:pPr>
            <a:r>
              <a:rPr lang="ru-RU" sz="2400" smtClean="0"/>
              <a:t>Внимай вопросу моему:</a:t>
            </a:r>
          </a:p>
          <a:p>
            <a:pPr>
              <a:buFont typeface="Arial" charset="0"/>
              <a:buNone/>
            </a:pPr>
            <a:r>
              <a:rPr lang="ru-RU" sz="2400" smtClean="0"/>
              <a:t>Что происходит, почему?</a:t>
            </a:r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78853" name="Прямоугольник 5"/>
          <p:cNvSpPr>
            <a:spLocks noChangeArrowheads="1"/>
          </p:cNvSpPr>
          <p:nvPr/>
        </p:nvSpPr>
        <p:spPr bwMode="auto">
          <a:xfrm>
            <a:off x="1000125" y="5286375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8854" name="Прямоугольник 6"/>
          <p:cNvSpPr>
            <a:spLocks noChangeArrowheads="1"/>
          </p:cNvSpPr>
          <p:nvPr/>
        </p:nvSpPr>
        <p:spPr bwMode="auto">
          <a:xfrm>
            <a:off x="928688" y="5214938"/>
            <a:ext cx="24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000125" y="52863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При ударе возрастает температура тела, в месте удара возрастает настолько, что частички, отрываемые от стали начинают светиться</a:t>
            </a:r>
          </a:p>
        </p:txBody>
      </p:sp>
      <p:pic>
        <p:nvPicPr>
          <p:cNvPr id="78856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smtClean="0">
                <a:solidFill>
                  <a:srgbClr val="FF0066"/>
                </a:solidFill>
                <a:latin typeface="Arial" charset="0"/>
              </a:rPr>
              <a:t>6</a:t>
            </a:r>
            <a:r>
              <a:rPr lang="ru-RU" sz="6000" b="1" i="1" u="sng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79875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2900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z="2800" smtClean="0"/>
              <a:t>При ремонте дороги асфальт разогревают. Почему запах разогретого асфальта ощущается издалека, а запах остывшего мы почти не ощущаем?</a:t>
            </a:r>
            <a:r>
              <a:rPr lang="ru-RU" sz="200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64331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79877" name="Прямоугольник 5"/>
          <p:cNvSpPr>
            <a:spLocks noChangeArrowheads="1"/>
          </p:cNvSpPr>
          <p:nvPr/>
        </p:nvSpPr>
        <p:spPr bwMode="auto">
          <a:xfrm>
            <a:off x="1000125" y="5286375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9878" name="Прямоугольник 6"/>
          <p:cNvSpPr>
            <a:spLocks noChangeArrowheads="1"/>
          </p:cNvSpPr>
          <p:nvPr/>
        </p:nvSpPr>
        <p:spPr bwMode="auto">
          <a:xfrm>
            <a:off x="928688" y="5214938"/>
            <a:ext cx="24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500063" y="4572000"/>
            <a:ext cx="5715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При повышении температуры асфальта увеличивается скорость диффузии пахучих веществ. Их выделяется больше, чем при низких температурах. За счет конвективных потоков запах разносится на значительное расстояние. </a:t>
            </a:r>
          </a:p>
        </p:txBody>
      </p:sp>
      <p:pic>
        <p:nvPicPr>
          <p:cNvPr id="79880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smtClean="0">
                <a:solidFill>
                  <a:srgbClr val="FF0066"/>
                </a:solidFill>
                <a:latin typeface="Arial" charset="0"/>
              </a:rPr>
              <a:t>7</a:t>
            </a:r>
            <a:r>
              <a:rPr lang="ru-RU" sz="6000" b="1" i="1" u="sng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80899" name="Содержимое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290036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smtClean="0"/>
              <a:t>В какой трубе лучше тяга :кирпичной или металлической , если трубы имеют одинаковые диаметры и высоту? </a:t>
            </a:r>
          </a:p>
          <a:p>
            <a:pPr eaLnBrk="1" hangingPunct="1">
              <a:buFont typeface="Arial" charset="0"/>
              <a:buNone/>
            </a:pPr>
            <a:endParaRPr lang="ru-RU" sz="28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0030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80901" name="Прямоугольник 5"/>
          <p:cNvSpPr>
            <a:spLocks noChangeArrowheads="1"/>
          </p:cNvSpPr>
          <p:nvPr/>
        </p:nvSpPr>
        <p:spPr bwMode="auto">
          <a:xfrm>
            <a:off x="1000125" y="5286375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0902" name="Прямоугольник 6"/>
          <p:cNvSpPr>
            <a:spLocks noChangeArrowheads="1"/>
          </p:cNvSpPr>
          <p:nvPr/>
        </p:nvSpPr>
        <p:spPr bwMode="auto">
          <a:xfrm>
            <a:off x="928688" y="5214938"/>
            <a:ext cx="24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85750" y="3441700"/>
            <a:ext cx="5715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Тяга" в трубе определяется не только высотой, но и теплопроводностью стенок трубы.   Металлическая труба, в верхней части, быстро охлаждается за счет конвективных потоков воздуха  и хорошей теплопроводности металла.  Чем выше металлическая труба, тем больше разность температур, в нижней части трубы и верхней. Разность температур создает дополнительную тягу.  У кирпичной стены теплопроводность хуже, разность температур меньше, тяга будет тоже плохая. </a:t>
            </a:r>
          </a:p>
          <a:p>
            <a:r>
              <a:rPr lang="ru-RU">
                <a:solidFill>
                  <a:srgbClr val="000000"/>
                </a:solidFill>
              </a:rPr>
              <a:t>. </a:t>
            </a:r>
          </a:p>
        </p:txBody>
      </p:sp>
      <p:pic>
        <p:nvPicPr>
          <p:cNvPr id="80904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smtClean="0">
                <a:solidFill>
                  <a:srgbClr val="FF0066"/>
                </a:solidFill>
                <a:latin typeface="Arial" charset="0"/>
              </a:rPr>
              <a:t>8</a:t>
            </a:r>
            <a:r>
              <a:rPr lang="ru-RU" sz="6000" b="1" i="1" u="sng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81923" name="Содержимое 2"/>
          <p:cNvSpPr>
            <a:spLocks noGrp="1"/>
          </p:cNvSpPr>
          <p:nvPr>
            <p:ph idx="1"/>
          </p:nvPr>
        </p:nvSpPr>
        <p:spPr>
          <a:xfrm>
            <a:off x="357188" y="928688"/>
            <a:ext cx="8229600" cy="29003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smtClean="0"/>
              <a:t> </a:t>
            </a:r>
            <a:r>
              <a:rPr lang="ru-RU" sz="2800" smtClean="0"/>
              <a:t>Какая вода быстрее охладит раскаленный металл: холодная (с температурой 10 С) или горячая (кипяток) ? </a:t>
            </a:r>
          </a:p>
          <a:p>
            <a:pPr eaLnBrk="1" hangingPunct="1">
              <a:buFont typeface="Arial" charset="0"/>
              <a:buNone/>
            </a:pPr>
            <a:endParaRPr lang="ru-RU" sz="28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76221" y="261936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81925" name="Прямоугольник 5"/>
          <p:cNvSpPr>
            <a:spLocks noChangeArrowheads="1"/>
          </p:cNvSpPr>
          <p:nvPr/>
        </p:nvSpPr>
        <p:spPr bwMode="auto">
          <a:xfrm>
            <a:off x="1000125" y="5286375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1926" name="Прямоугольник 6"/>
          <p:cNvSpPr>
            <a:spLocks noChangeArrowheads="1"/>
          </p:cNvSpPr>
          <p:nvPr/>
        </p:nvSpPr>
        <p:spPr bwMode="auto">
          <a:xfrm>
            <a:off x="928688" y="5214938"/>
            <a:ext cx="249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5288" y="4221163"/>
            <a:ext cx="5715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 Быстрее будет охлаждать металл горячая вода, кипяток, так как при этой температуре она испаряется, а для этого ей нужна энергия, которая будет отбираться у металла; каждый килограмм горячей воды возьмет у металла, испаряясь 2260 кДж, а килограмм холодной воды, нагреваясь на 1 С, - всего 4,19 кДж.</a:t>
            </a:r>
          </a:p>
          <a:p>
            <a:r>
              <a:rPr lang="ru-RU">
                <a:solidFill>
                  <a:srgbClr val="000000"/>
                </a:solidFill>
              </a:rPr>
              <a:t> </a:t>
            </a:r>
          </a:p>
        </p:txBody>
      </p:sp>
      <p:pic>
        <p:nvPicPr>
          <p:cNvPr id="81928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sz="6000" b="1" i="1" smtClean="0">
                <a:solidFill>
                  <a:schemeClr val="hlink"/>
                </a:solidFill>
                <a:latin typeface="Arial" charset="0"/>
              </a:rPr>
            </a:br>
            <a:endParaRPr lang="ru-RU" sz="6000" b="1" i="1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82947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7943" y="282714"/>
            <a:ext cx="59618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МАТЕМАТИКА 10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928802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Чем в математике выражают результат счета или измерения? 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5572140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/>
              <a:t>Числом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471488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20</a:t>
            </a:r>
          </a:p>
        </p:txBody>
      </p:sp>
      <p:pic>
        <p:nvPicPr>
          <p:cNvPr id="83971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785786" y="2714620"/>
            <a:ext cx="6264696" cy="1669251"/>
          </a:xfrm>
          <a:prstGeom prst="rect">
            <a:avLst/>
          </a:prstGeom>
        </p:spPr>
        <p:txBody>
          <a:bodyPr>
            <a:prstTxWarp prst="textCurveDown">
              <a:avLst>
                <a:gd name="adj" fmla="val 0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kern="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Устами младенца</a:t>
            </a:r>
            <a:endParaRPr lang="ru-RU" sz="5400" b="1" kern="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30</a:t>
            </a: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Что больше: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6495" y="41338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3080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3074" name="Object 8"/>
          <p:cNvGraphicFramePr>
            <a:graphicFrameLocks noChangeAspect="1"/>
          </p:cNvGraphicFramePr>
          <p:nvPr/>
        </p:nvGraphicFramePr>
        <p:xfrm>
          <a:off x="1692275" y="2370138"/>
          <a:ext cx="5468938" cy="1501775"/>
        </p:xfrm>
        <a:graphic>
          <a:graphicData uri="http://schemas.openxmlformats.org/presentationml/2006/ole">
            <p:oleObj spid="_x0000_s3074" name="Формула" r:id="rId3" imgW="939392" imgH="253890" progId="Equation.3">
              <p:embed/>
            </p:oleObj>
          </a:graphicData>
        </a:graphic>
      </p:graphicFrame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26634" name="Object 10"/>
          <p:cNvGraphicFramePr>
            <a:graphicFrameLocks noChangeAspect="1"/>
          </p:cNvGraphicFramePr>
          <p:nvPr/>
        </p:nvGraphicFramePr>
        <p:xfrm>
          <a:off x="900113" y="5081588"/>
          <a:ext cx="3167062" cy="1333500"/>
        </p:xfrm>
        <a:graphic>
          <a:graphicData uri="http://schemas.openxmlformats.org/presentationml/2006/ole">
            <p:oleObj spid="_x0000_s3075" name="Формула" r:id="rId4" imgW="545863" imgH="228501" progId="Equation.3">
              <p:embed/>
            </p:oleObj>
          </a:graphicData>
        </a:graphic>
      </p:graphicFrame>
      <p:pic>
        <p:nvPicPr>
          <p:cNvPr id="3083" name="Picture 94" descr="0004__2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40</a:t>
            </a:r>
          </a:p>
        </p:txBody>
      </p:sp>
      <p:sp>
        <p:nvSpPr>
          <p:cNvPr id="84995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76327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Найдите АС.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22345" y="43497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84997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95288" y="5013325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00"/>
                </a:solidFill>
              </a:rPr>
              <a:t>12 см</a:t>
            </a:r>
          </a:p>
        </p:txBody>
      </p:sp>
      <p:grpSp>
        <p:nvGrpSpPr>
          <p:cNvPr id="84999" name="Group 27"/>
          <p:cNvGrpSpPr>
            <a:grpSpLocks/>
          </p:cNvGrpSpPr>
          <p:nvPr/>
        </p:nvGrpSpPr>
        <p:grpSpPr bwMode="auto">
          <a:xfrm>
            <a:off x="1042988" y="1700213"/>
            <a:ext cx="4967287" cy="2382837"/>
            <a:chOff x="567" y="1162"/>
            <a:chExt cx="3129" cy="1501"/>
          </a:xfrm>
        </p:grpSpPr>
        <p:sp>
          <p:nvSpPr>
            <p:cNvPr id="85001" name="Line 11"/>
            <p:cNvSpPr>
              <a:spLocks noChangeShapeType="1"/>
            </p:cNvSpPr>
            <p:nvPr/>
          </p:nvSpPr>
          <p:spPr bwMode="auto">
            <a:xfrm>
              <a:off x="1746" y="1344"/>
              <a:ext cx="0" cy="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5002" name="Group 26"/>
            <p:cNvGrpSpPr>
              <a:grpSpLocks/>
            </p:cNvGrpSpPr>
            <p:nvPr/>
          </p:nvGrpSpPr>
          <p:grpSpPr bwMode="auto">
            <a:xfrm>
              <a:off x="567" y="1162"/>
              <a:ext cx="3129" cy="1501"/>
              <a:chOff x="567" y="1162"/>
              <a:chExt cx="3129" cy="1501"/>
            </a:xfrm>
          </p:grpSpPr>
          <p:sp>
            <p:nvSpPr>
              <p:cNvPr id="85003" name="Line 10"/>
              <p:cNvSpPr>
                <a:spLocks noChangeShapeType="1"/>
              </p:cNvSpPr>
              <p:nvPr/>
            </p:nvSpPr>
            <p:spPr bwMode="auto">
              <a:xfrm>
                <a:off x="839" y="1842"/>
                <a:ext cx="24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004" name="Rectangle 15"/>
              <p:cNvSpPr>
                <a:spLocks noChangeArrowheads="1"/>
              </p:cNvSpPr>
              <p:nvPr/>
            </p:nvSpPr>
            <p:spPr bwMode="auto">
              <a:xfrm>
                <a:off x="1746" y="1842"/>
                <a:ext cx="136" cy="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85005" name="Group 25"/>
              <p:cNvGrpSpPr>
                <a:grpSpLocks/>
              </p:cNvGrpSpPr>
              <p:nvPr/>
            </p:nvGrpSpPr>
            <p:grpSpPr bwMode="auto">
              <a:xfrm>
                <a:off x="567" y="1162"/>
                <a:ext cx="3129" cy="1501"/>
                <a:chOff x="567" y="1162"/>
                <a:chExt cx="3129" cy="1501"/>
              </a:xfrm>
            </p:grpSpPr>
            <p:sp>
              <p:nvSpPr>
                <p:cNvPr id="8500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839" y="1344"/>
                  <a:ext cx="907" cy="4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00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746" y="1842"/>
                  <a:ext cx="1542" cy="49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5008" name="Rectangle 14"/>
                <p:cNvSpPr>
                  <a:spLocks noChangeArrowheads="1"/>
                </p:cNvSpPr>
                <p:nvPr/>
              </p:nvSpPr>
              <p:spPr bwMode="auto">
                <a:xfrm>
                  <a:off x="1610" y="1706"/>
                  <a:ext cx="136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0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567" y="1797"/>
                  <a:ext cx="22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000000"/>
                      </a:solidFill>
                    </a:rPr>
                    <a:t>А</a:t>
                  </a:r>
                </a:p>
              </p:txBody>
            </p:sp>
            <p:sp>
              <p:nvSpPr>
                <p:cNvPr id="8501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701" y="1162"/>
                  <a:ext cx="363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000000"/>
                      </a:solidFill>
                    </a:rPr>
                    <a:t>В</a:t>
                  </a:r>
                </a:p>
              </p:txBody>
            </p:sp>
            <p:sp>
              <p:nvSpPr>
                <p:cNvPr id="8501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79" y="1706"/>
                  <a:ext cx="31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000000"/>
                      </a:solidFill>
                    </a:rPr>
                    <a:t>С</a:t>
                  </a:r>
                </a:p>
              </p:txBody>
            </p:sp>
            <p:sp>
              <p:nvSpPr>
                <p:cNvPr id="8501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701" y="2432"/>
                  <a:ext cx="317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</a:rPr>
                    <a:t>D</a:t>
                  </a: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1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565" y="1797"/>
                  <a:ext cx="31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000000"/>
                      </a:solidFill>
                    </a:rPr>
                    <a:t>O</a:t>
                  </a:r>
                  <a:endParaRPr lang="ru-RU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5014" name="Text Box 21"/>
                <p:cNvSpPr txBox="1">
                  <a:spLocks noChangeArrowheads="1"/>
                </p:cNvSpPr>
                <p:nvPr/>
              </p:nvSpPr>
              <p:spPr bwMode="auto">
                <a:xfrm rot="-1590611">
                  <a:off x="930" y="1389"/>
                  <a:ext cx="499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sz="2000" b="1">
                      <a:solidFill>
                        <a:srgbClr val="000000"/>
                      </a:solidFill>
                    </a:rPr>
                    <a:t>5 см</a:t>
                  </a:r>
                </a:p>
              </p:txBody>
            </p:sp>
            <p:sp>
              <p:nvSpPr>
                <p:cNvPr id="8501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701" y="1525"/>
                  <a:ext cx="5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000000"/>
                      </a:solidFill>
                    </a:rPr>
                    <a:t>3 см</a:t>
                  </a:r>
                </a:p>
              </p:txBody>
            </p:sp>
            <p:sp>
              <p:nvSpPr>
                <p:cNvPr id="8501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383" y="2044"/>
                  <a:ext cx="636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000000"/>
                      </a:solidFill>
                    </a:rPr>
                    <a:t>6 см</a:t>
                  </a:r>
                </a:p>
              </p:txBody>
            </p:sp>
            <p:sp>
              <p:nvSpPr>
                <p:cNvPr id="85017" name="Text Box 24"/>
                <p:cNvSpPr txBox="1">
                  <a:spLocks noChangeArrowheads="1"/>
                </p:cNvSpPr>
                <p:nvPr/>
              </p:nvSpPr>
              <p:spPr bwMode="auto">
                <a:xfrm rot="-1198987">
                  <a:off x="2336" y="2044"/>
                  <a:ext cx="544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b="1">
                      <a:solidFill>
                        <a:srgbClr val="000000"/>
                      </a:solidFill>
                    </a:rPr>
                    <a:t>10 см</a:t>
                  </a:r>
                </a:p>
              </p:txBody>
            </p:sp>
          </p:grpSp>
        </p:grpSp>
      </p:grpSp>
      <p:pic>
        <p:nvPicPr>
          <p:cNvPr id="85000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dirty="0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dirty="0" smtClean="0">
                <a:solidFill>
                  <a:srgbClr val="FF0066"/>
                </a:solidFill>
                <a:latin typeface="Arial" charset="0"/>
              </a:rPr>
              <a:t>2</a:t>
            </a:r>
            <a:r>
              <a:rPr lang="ru-RU" sz="6000" b="1" i="1" u="sng" dirty="0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dirty="0" smtClean="0"/>
              <a:t>Можно ли вскипятить ведро воды на свечке?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endParaRPr lang="ru-RU" dirty="0" smtClean="0"/>
          </a:p>
          <a:p>
            <a:pPr eaLnBrk="1" hangingPunct="1">
              <a:buFont typeface="Arial" charset="0"/>
              <a:buNone/>
            </a:pPr>
            <a:r>
              <a:rPr lang="ru-RU" dirty="0" smtClean="0"/>
              <a:t>Нет, так как большая часть тепла будет уходить в окружающее пространство</a:t>
            </a: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714620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pic>
        <p:nvPicPr>
          <p:cNvPr id="51205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13" y="4618038"/>
            <a:ext cx="2424112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50</a:t>
            </a:r>
          </a:p>
        </p:txBody>
      </p:sp>
      <p:sp>
        <p:nvSpPr>
          <p:cNvPr id="86019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Прямая а параллельна прямой в, с – секущая. Угол 1 в три раза больше угла 2. На сколько градусов угол 1 больше угла 2?</a:t>
            </a: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358" y="41338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95288" y="5013325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На 90. </a:t>
            </a:r>
          </a:p>
        </p:txBody>
      </p:sp>
      <p:sp>
        <p:nvSpPr>
          <p:cNvPr id="8602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86024" name="Group 23"/>
          <p:cNvGrpSpPr>
            <a:grpSpLocks/>
          </p:cNvGrpSpPr>
          <p:nvPr/>
        </p:nvGrpSpPr>
        <p:grpSpPr bwMode="auto">
          <a:xfrm>
            <a:off x="1619250" y="2133600"/>
            <a:ext cx="4752975" cy="2293938"/>
            <a:chOff x="1020" y="1344"/>
            <a:chExt cx="2994" cy="1445"/>
          </a:xfrm>
        </p:grpSpPr>
        <p:grpSp>
          <p:nvGrpSpPr>
            <p:cNvPr id="86026" name="Group 17"/>
            <p:cNvGrpSpPr>
              <a:grpSpLocks/>
            </p:cNvGrpSpPr>
            <p:nvPr/>
          </p:nvGrpSpPr>
          <p:grpSpPr bwMode="auto">
            <a:xfrm>
              <a:off x="1020" y="1531"/>
              <a:ext cx="2586" cy="1258"/>
              <a:chOff x="884" y="1480"/>
              <a:chExt cx="2586" cy="1258"/>
            </a:xfrm>
          </p:grpSpPr>
          <p:sp>
            <p:nvSpPr>
              <p:cNvPr id="86032" name="Line 10"/>
              <p:cNvSpPr>
                <a:spLocks noChangeShapeType="1"/>
              </p:cNvSpPr>
              <p:nvPr/>
            </p:nvSpPr>
            <p:spPr bwMode="auto">
              <a:xfrm>
                <a:off x="975" y="1752"/>
                <a:ext cx="24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3" name="Line 11"/>
              <p:cNvSpPr>
                <a:spLocks noChangeShapeType="1"/>
              </p:cNvSpPr>
              <p:nvPr/>
            </p:nvSpPr>
            <p:spPr bwMode="auto">
              <a:xfrm>
                <a:off x="884" y="2387"/>
                <a:ext cx="25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4" name="Line 12"/>
              <p:cNvSpPr>
                <a:spLocks noChangeShapeType="1"/>
              </p:cNvSpPr>
              <p:nvPr/>
            </p:nvSpPr>
            <p:spPr bwMode="auto">
              <a:xfrm flipH="1">
                <a:off x="1519" y="1480"/>
                <a:ext cx="454" cy="1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035" name="Arc 14"/>
              <p:cNvSpPr>
                <a:spLocks/>
              </p:cNvSpPr>
              <p:nvPr/>
            </p:nvSpPr>
            <p:spPr bwMode="auto">
              <a:xfrm flipV="1">
                <a:off x="1808" y="1661"/>
                <a:ext cx="303" cy="227"/>
              </a:xfrm>
              <a:custGeom>
                <a:avLst/>
                <a:gdLst>
                  <a:gd name="T0" fmla="*/ 0 w 22084"/>
                  <a:gd name="T1" fmla="*/ 0 h 21600"/>
                  <a:gd name="T2" fmla="*/ 0 w 22084"/>
                  <a:gd name="T3" fmla="*/ 0 h 21600"/>
                  <a:gd name="T4" fmla="*/ 0 w 22084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2084"/>
                  <a:gd name="T10" fmla="*/ 0 h 21600"/>
                  <a:gd name="T11" fmla="*/ 22084 w 22084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84" h="21600" fill="none" extrusionOk="0">
                    <a:moveTo>
                      <a:pt x="0" y="109"/>
                    </a:moveTo>
                    <a:cubicBezTo>
                      <a:pt x="721" y="36"/>
                      <a:pt x="1445" y="-1"/>
                      <a:pt x="2171" y="0"/>
                    </a:cubicBezTo>
                    <a:cubicBezTo>
                      <a:pt x="10866" y="0"/>
                      <a:pt x="18714" y="5214"/>
                      <a:pt x="22083" y="13231"/>
                    </a:cubicBezTo>
                  </a:path>
                  <a:path w="22084" h="21600" stroke="0" extrusionOk="0">
                    <a:moveTo>
                      <a:pt x="0" y="109"/>
                    </a:moveTo>
                    <a:cubicBezTo>
                      <a:pt x="721" y="36"/>
                      <a:pt x="1445" y="-1"/>
                      <a:pt x="2171" y="0"/>
                    </a:cubicBezTo>
                    <a:cubicBezTo>
                      <a:pt x="10866" y="0"/>
                      <a:pt x="18714" y="5214"/>
                      <a:pt x="22083" y="13231"/>
                    </a:cubicBezTo>
                    <a:lnTo>
                      <a:pt x="2171" y="21600"/>
                    </a:lnTo>
                    <a:lnTo>
                      <a:pt x="0" y="10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6" name="Arc 15"/>
              <p:cNvSpPr>
                <a:spLocks/>
              </p:cNvSpPr>
              <p:nvPr/>
            </p:nvSpPr>
            <p:spPr bwMode="auto">
              <a:xfrm rot="1129354">
                <a:off x="1655" y="2160"/>
                <a:ext cx="267" cy="576"/>
              </a:xfrm>
              <a:custGeom>
                <a:avLst/>
                <a:gdLst>
                  <a:gd name="T0" fmla="*/ 0 w 16831"/>
                  <a:gd name="T1" fmla="*/ 0 h 21600"/>
                  <a:gd name="T2" fmla="*/ 0 w 16831"/>
                  <a:gd name="T3" fmla="*/ 0 h 21600"/>
                  <a:gd name="T4" fmla="*/ 0 w 1683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6831"/>
                  <a:gd name="T10" fmla="*/ 0 h 21600"/>
                  <a:gd name="T11" fmla="*/ 16831 w 1683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31" h="21600" fill="none" extrusionOk="0">
                    <a:moveTo>
                      <a:pt x="0" y="54"/>
                    </a:moveTo>
                    <a:cubicBezTo>
                      <a:pt x="508" y="18"/>
                      <a:pt x="1018" y="-1"/>
                      <a:pt x="1529" y="0"/>
                    </a:cubicBezTo>
                    <a:cubicBezTo>
                      <a:pt x="7271" y="0"/>
                      <a:pt x="12777" y="2286"/>
                      <a:pt x="16830" y="6355"/>
                    </a:cubicBezTo>
                  </a:path>
                  <a:path w="16831" h="21600" stroke="0" extrusionOk="0">
                    <a:moveTo>
                      <a:pt x="0" y="54"/>
                    </a:moveTo>
                    <a:cubicBezTo>
                      <a:pt x="508" y="18"/>
                      <a:pt x="1018" y="-1"/>
                      <a:pt x="1529" y="0"/>
                    </a:cubicBezTo>
                    <a:cubicBezTo>
                      <a:pt x="7271" y="0"/>
                      <a:pt x="12777" y="2286"/>
                      <a:pt x="16830" y="6355"/>
                    </a:cubicBezTo>
                    <a:lnTo>
                      <a:pt x="1529" y="21600"/>
                    </a:lnTo>
                    <a:lnTo>
                      <a:pt x="0" y="54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6037" name="Arc 16"/>
              <p:cNvSpPr>
                <a:spLocks/>
              </p:cNvSpPr>
              <p:nvPr/>
            </p:nvSpPr>
            <p:spPr bwMode="auto">
              <a:xfrm rot="1129354">
                <a:off x="1656" y="2029"/>
                <a:ext cx="377" cy="709"/>
              </a:xfrm>
              <a:custGeom>
                <a:avLst/>
                <a:gdLst>
                  <a:gd name="T0" fmla="*/ 0 w 24698"/>
                  <a:gd name="T1" fmla="*/ 0 h 21600"/>
                  <a:gd name="T2" fmla="*/ 0 w 24698"/>
                  <a:gd name="T3" fmla="*/ 0 h 21600"/>
                  <a:gd name="T4" fmla="*/ 0 w 24698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4698"/>
                  <a:gd name="T10" fmla="*/ 0 h 21600"/>
                  <a:gd name="T11" fmla="*/ 24698 w 2469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698" h="21600" fill="none" extrusionOk="0">
                    <a:moveTo>
                      <a:pt x="-1" y="1286"/>
                    </a:moveTo>
                    <a:cubicBezTo>
                      <a:pt x="2354" y="435"/>
                      <a:pt x="4839" y="-1"/>
                      <a:pt x="7343" y="0"/>
                    </a:cubicBezTo>
                    <a:cubicBezTo>
                      <a:pt x="14186" y="0"/>
                      <a:pt x="20624" y="3242"/>
                      <a:pt x="24698" y="8740"/>
                    </a:cubicBezTo>
                  </a:path>
                  <a:path w="24698" h="21600" stroke="0" extrusionOk="0">
                    <a:moveTo>
                      <a:pt x="-1" y="1286"/>
                    </a:moveTo>
                    <a:cubicBezTo>
                      <a:pt x="2354" y="435"/>
                      <a:pt x="4839" y="-1"/>
                      <a:pt x="7343" y="0"/>
                    </a:cubicBezTo>
                    <a:cubicBezTo>
                      <a:pt x="14186" y="0"/>
                      <a:pt x="20624" y="3242"/>
                      <a:pt x="24698" y="8740"/>
                    </a:cubicBezTo>
                    <a:lnTo>
                      <a:pt x="7343" y="21600"/>
                    </a:lnTo>
                    <a:lnTo>
                      <a:pt x="-1" y="1286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6027" name="Text Box 18"/>
            <p:cNvSpPr txBox="1">
              <a:spLocks noChangeArrowheads="1"/>
            </p:cNvSpPr>
            <p:nvPr/>
          </p:nvSpPr>
          <p:spPr bwMode="auto">
            <a:xfrm>
              <a:off x="2200" y="179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86028" name="Text Box 19"/>
            <p:cNvSpPr txBox="1">
              <a:spLocks noChangeArrowheads="1"/>
            </p:cNvSpPr>
            <p:nvPr/>
          </p:nvSpPr>
          <p:spPr bwMode="auto">
            <a:xfrm>
              <a:off x="2154" y="2160"/>
              <a:ext cx="3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86029" name="Text Box 20"/>
            <p:cNvSpPr txBox="1">
              <a:spLocks noChangeArrowheads="1"/>
            </p:cNvSpPr>
            <p:nvPr/>
          </p:nvSpPr>
          <p:spPr bwMode="auto">
            <a:xfrm>
              <a:off x="3651" y="1616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000000"/>
                  </a:solidFill>
                </a:rPr>
                <a:t>а</a:t>
              </a:r>
            </a:p>
          </p:txBody>
        </p:sp>
        <p:sp>
          <p:nvSpPr>
            <p:cNvPr id="86030" name="Text Box 21"/>
            <p:cNvSpPr txBox="1">
              <a:spLocks noChangeArrowheads="1"/>
            </p:cNvSpPr>
            <p:nvPr/>
          </p:nvSpPr>
          <p:spPr bwMode="auto">
            <a:xfrm>
              <a:off x="3742" y="2341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000000"/>
                  </a:solidFill>
                </a:rPr>
                <a:t>в</a:t>
              </a:r>
            </a:p>
          </p:txBody>
        </p:sp>
        <p:sp>
          <p:nvSpPr>
            <p:cNvPr id="86031" name="Text Box 22"/>
            <p:cNvSpPr txBox="1">
              <a:spLocks noChangeArrowheads="1"/>
            </p:cNvSpPr>
            <p:nvPr/>
          </p:nvSpPr>
          <p:spPr bwMode="auto">
            <a:xfrm>
              <a:off x="2109" y="1344"/>
              <a:ext cx="3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solidFill>
                    <a:srgbClr val="000000"/>
                  </a:solidFill>
                </a:rPr>
                <a:t>с</a:t>
              </a:r>
            </a:p>
          </p:txBody>
        </p:sp>
      </p:grpSp>
      <p:pic>
        <p:nvPicPr>
          <p:cNvPr id="86025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60</a:t>
            </a:r>
          </a:p>
        </p:txBody>
      </p:sp>
      <p:sp>
        <p:nvSpPr>
          <p:cNvPr id="87043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Двенадцатый месяц у нас называется «декабрь». Это слово происходит от греческого «дека» - десять. Отсюда « декада» - это 10 дней . Выходит, что месяц декабрь носит название «десятый». Чем объяснить это несоответствие? 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533" y="36290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87045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704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476375" y="4652963"/>
            <a:ext cx="41767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Раньше новый год начинался с марта</a:t>
            </a:r>
          </a:p>
        </p:txBody>
      </p:sp>
      <p:pic>
        <p:nvPicPr>
          <p:cNvPr id="87048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70</a:t>
            </a:r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827088" y="1196975"/>
            <a:ext cx="7632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Два путешественника подошли к реке одновременно. У берега была привязана лодка, в которой мог поместиться только один человек. Путешественники не умели плавать, но каждому из них удалось переправиться через реку и пойти своей дорогой. Как могло это случиться?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2533" y="36290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95288" y="5013325"/>
            <a:ext cx="48974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Они подошли к реке с разных сторон</a:t>
            </a:r>
          </a:p>
        </p:txBody>
      </p:sp>
      <p:sp>
        <p:nvSpPr>
          <p:cNvPr id="8807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88072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214688"/>
            <a:ext cx="2214562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u="sng" smtClean="0">
                <a:solidFill>
                  <a:schemeClr val="hlink"/>
                </a:solidFill>
                <a:latin typeface="Arial" charset="0"/>
              </a:rPr>
              <a:t>Математика 80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533" y="36290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31800" y="1484313"/>
            <a:ext cx="84613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Кто автор обозначения числа</a:t>
            </a:r>
            <a:r>
              <a:rPr lang="ru-RU">
                <a:solidFill>
                  <a:srgbClr val="000000"/>
                </a:solidFill>
              </a:rPr>
              <a:t>                    </a:t>
            </a:r>
            <a:r>
              <a:rPr lang="ru-RU" sz="2800">
                <a:solidFill>
                  <a:srgbClr val="000000"/>
                </a:solidFill>
              </a:rPr>
              <a:t>=3,1415…?</a:t>
            </a: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Он же впервые применил двоеточие для обозначения действия деления</a:t>
            </a:r>
          </a:p>
        </p:txBody>
      </p:sp>
      <p:sp>
        <p:nvSpPr>
          <p:cNvPr id="410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4098" name="Object 10"/>
          <p:cNvGraphicFramePr>
            <a:graphicFrameLocks noChangeAspect="1"/>
          </p:cNvGraphicFramePr>
          <p:nvPr/>
        </p:nvGraphicFramePr>
        <p:xfrm>
          <a:off x="5651500" y="1412875"/>
          <a:ext cx="720725" cy="720725"/>
        </p:xfrm>
        <a:graphic>
          <a:graphicData uri="http://schemas.openxmlformats.org/presentationml/2006/ole">
            <p:oleObj spid="_x0000_s4098" name="Формула" r:id="rId3" imgW="139700" imgH="139700" progId="Equation.3">
              <p:embed/>
            </p:oleObj>
          </a:graphicData>
        </a:graphic>
      </p:graphicFrame>
      <p:pic>
        <p:nvPicPr>
          <p:cNvPr id="3175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0"/>
            <a:ext cx="37147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23850" y="4581525"/>
            <a:ext cx="54721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000000"/>
                </a:solidFill>
              </a:rPr>
              <a:t>Британский математик Уильям Джонс </a:t>
            </a:r>
          </a:p>
        </p:txBody>
      </p:sp>
      <p:pic>
        <p:nvPicPr>
          <p:cNvPr id="4109" name="Picture 94" descr="0004__2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10</a:t>
            </a:r>
            <a:r>
              <a:rPr lang="ru-RU" smtClean="0"/>
              <a:t> </a:t>
            </a:r>
          </a:p>
        </p:txBody>
      </p:sp>
      <p:sp>
        <p:nvSpPr>
          <p:cNvPr id="89091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/>
            <a:r>
              <a:rPr lang="ru-RU" smtClean="0"/>
              <a:t>Точечный элемент экрана дисплея называется</a:t>
            </a:r>
          </a:p>
        </p:txBody>
      </p:sp>
      <p:pic>
        <p:nvPicPr>
          <p:cNvPr id="89092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3970" y="269240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627313" y="4365625"/>
            <a:ext cx="2881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</a:rPr>
              <a:t>пиксель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20</a:t>
            </a:r>
          </a:p>
        </p:txBody>
      </p:sp>
      <p:sp>
        <p:nvSpPr>
          <p:cNvPr id="90115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/>
            <a:r>
              <a:rPr lang="ru-RU" i="1" smtClean="0">
                <a:solidFill>
                  <a:srgbClr val="000000"/>
                </a:solidFill>
              </a:rPr>
              <a:t>Переставьте буквы так,  чтобы получилось слово, связанное с информатикой и компьютерами.</a:t>
            </a:r>
            <a:endParaRPr lang="ru-RU" smtClean="0">
              <a:solidFill>
                <a:srgbClr val="000000"/>
              </a:solidFill>
            </a:endParaRPr>
          </a:p>
          <a:p>
            <a:pPr marL="609600" indent="-609600" algn="ctr"/>
            <a:r>
              <a:rPr lang="ru-RU" b="1" smtClean="0">
                <a:solidFill>
                  <a:srgbClr val="FF0000"/>
                </a:solidFill>
              </a:rPr>
              <a:t>ФИРОЦМНИАЯ</a:t>
            </a:r>
          </a:p>
          <a:p>
            <a:pPr marL="609600" indent="-609600"/>
            <a:endParaRPr lang="ru-RU" smtClean="0"/>
          </a:p>
        </p:txBody>
      </p:sp>
      <p:pic>
        <p:nvPicPr>
          <p:cNvPr id="9011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4503458"/>
            <a:ext cx="2426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84998" name="Прямоугольник 2"/>
          <p:cNvSpPr>
            <a:spLocks noChangeArrowheads="1"/>
          </p:cNvSpPr>
          <p:nvPr/>
        </p:nvSpPr>
        <p:spPr bwMode="auto">
          <a:xfrm>
            <a:off x="1116013" y="6043613"/>
            <a:ext cx="1597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Информация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30</a:t>
            </a:r>
          </a:p>
        </p:txBody>
      </p:sp>
      <p:sp>
        <p:nvSpPr>
          <p:cNvPr id="911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/>
              <a:t>В словосочетаниях слова заменены на противоположные по смыслу. Определите исходные словосочетания. </a:t>
            </a:r>
            <a:r>
              <a:rPr lang="ru-RU" b="1" i="1" smtClean="0">
                <a:solidFill>
                  <a:srgbClr val="FF0000"/>
                </a:solidFill>
              </a:rPr>
              <a:t>Беззвучный микрофон. 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9114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58" y="36290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835150" y="4797425"/>
            <a:ext cx="4105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звуковая колонка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40</a:t>
            </a:r>
          </a:p>
        </p:txBody>
      </p:sp>
      <p:sp>
        <p:nvSpPr>
          <p:cNvPr id="92163" name="Rectangle 3"/>
          <p:cNvSpPr>
            <a:spLocks noGrp="1"/>
          </p:cNvSpPr>
          <p:nvPr>
            <p:ph idx="1"/>
          </p:nvPr>
        </p:nvSpPr>
        <p:spPr>
          <a:xfrm>
            <a:off x="385763" y="1165225"/>
            <a:ext cx="8229600" cy="3632200"/>
          </a:xfrm>
        </p:spPr>
        <p:txBody>
          <a:bodyPr/>
          <a:lstStyle/>
          <a:p>
            <a:r>
              <a:rPr lang="ru-RU" sz="2800" smtClean="0"/>
              <a:t>Отгадайте, чья это шуточная характеристика. “Он требует множества игрушек и примочек. Так и норовит задать дурацкий вопрос. Считает себя самым умным, но не может обойтись без папы или мамы. Тронь пальцем — он и заведется. Жалуется на нехватку памяти. Любит, когда с него сдувают пылинки и протирают спиртом. Всегда мечтает попасть в сети. </a:t>
            </a:r>
          </a:p>
        </p:txBody>
      </p:sp>
      <p:pic>
        <p:nvPicPr>
          <p:cNvPr id="9216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6995" y="50688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763713" y="5876925"/>
            <a:ext cx="410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</a:rPr>
              <a:t>Компьютер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50</a:t>
            </a:r>
          </a:p>
        </p:txBody>
      </p:sp>
      <p:sp>
        <p:nvSpPr>
          <p:cNvPr id="93187" name="Rectangle 3"/>
          <p:cNvSpPr>
            <a:spLocks noGrp="1"/>
          </p:cNvSpPr>
          <p:nvPr>
            <p:ph idx="1"/>
          </p:nvPr>
        </p:nvSpPr>
        <p:spPr>
          <a:xfrm>
            <a:off x="385763" y="1165225"/>
            <a:ext cx="8229600" cy="3632200"/>
          </a:xfrm>
        </p:spPr>
        <p:txBody>
          <a:bodyPr/>
          <a:lstStyle/>
          <a:p>
            <a:pPr marL="609600" indent="-609600"/>
            <a:endParaRPr lang="ru-RU" b="1" smtClean="0">
              <a:solidFill>
                <a:srgbClr val="FF0000"/>
              </a:solidFill>
            </a:endParaRPr>
          </a:p>
          <a:p>
            <a:pPr marL="609600" indent="-609600"/>
            <a:endParaRPr lang="ru-RU" b="1" smtClean="0">
              <a:solidFill>
                <a:srgbClr val="FF0000"/>
              </a:solidFill>
            </a:endParaRPr>
          </a:p>
        </p:txBody>
      </p:sp>
      <p:pic>
        <p:nvPicPr>
          <p:cNvPr id="9318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39750" y="5734050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3190" name="Picture 7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1268413"/>
            <a:ext cx="6913563" cy="745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60</a:t>
            </a:r>
          </a:p>
        </p:txBody>
      </p:sp>
      <p:sp>
        <p:nvSpPr>
          <p:cNvPr id="94211" name="Rectangle 3"/>
          <p:cNvSpPr>
            <a:spLocks noGrp="1"/>
          </p:cNvSpPr>
          <p:nvPr>
            <p:ph idx="1"/>
          </p:nvPr>
        </p:nvSpPr>
        <p:spPr>
          <a:xfrm>
            <a:off x="385763" y="1165225"/>
            <a:ext cx="8229600" cy="3632200"/>
          </a:xfrm>
        </p:spPr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ru-RU" smtClean="0"/>
              <a:t>В чем измеряется размер экрана монитора</a:t>
            </a:r>
          </a:p>
        </p:txBody>
      </p:sp>
      <p:pic>
        <p:nvPicPr>
          <p:cNvPr id="9421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290830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203575" y="5013325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dirty="0">
                <a:solidFill>
                  <a:srgbClr val="000000"/>
                </a:solidFill>
              </a:rPr>
              <a:t>В дюймах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dirty="0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dirty="0" smtClean="0">
                <a:solidFill>
                  <a:srgbClr val="FF0066"/>
                </a:solidFill>
                <a:latin typeface="Arial" charset="0"/>
              </a:rPr>
              <a:t>3</a:t>
            </a:r>
            <a:r>
              <a:rPr lang="ru-RU" sz="6000" b="1" i="1" u="sng" dirty="0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7786687" cy="2357437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Если в 12 часов ночи идёт дождь, то можно ли ожидать, что через 72 часа будет солнечная погода?</a:t>
            </a:r>
          </a:p>
          <a:p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86190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pic>
        <p:nvPicPr>
          <p:cNvPr id="52229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713" y="3857625"/>
            <a:ext cx="30622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71550" y="5256213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prstClr val="black"/>
                </a:solidFill>
              </a:rPr>
              <a:t>Нет, так как в это время солнце не светит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70</a:t>
            </a:r>
          </a:p>
        </p:txBody>
      </p:sp>
      <p:sp>
        <p:nvSpPr>
          <p:cNvPr id="95235" name="Rectangle 3"/>
          <p:cNvSpPr>
            <a:spLocks noGrp="1"/>
          </p:cNvSpPr>
          <p:nvPr>
            <p:ph idx="1"/>
          </p:nvPr>
        </p:nvSpPr>
        <p:spPr>
          <a:xfrm>
            <a:off x="385763" y="1165225"/>
            <a:ext cx="8229600" cy="3632200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r>
              <a:rPr lang="ru-RU" smtClean="0"/>
              <a:t>В словосочетаниях, связанных с компьютерами и информатикой, слова заменены на противоположные по смыслу, назначению, размерам и т.п. Определите исходные словосочетания</a:t>
            </a:r>
          </a:p>
          <a:p>
            <a:pPr marL="609600" indent="-609600" algn="ctr">
              <a:buFont typeface="Arial" charset="0"/>
              <a:buNone/>
            </a:pPr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Естественная глупость</a:t>
            </a:r>
            <a:r>
              <a:rPr lang="ru-RU" smtClean="0">
                <a:solidFill>
                  <a:schemeClr val="folHlink"/>
                </a:solidFill>
              </a:rPr>
              <a:t>.</a:t>
            </a:r>
            <a:r>
              <a:rPr lang="ru-RU" smtClean="0"/>
              <a:t> </a:t>
            </a:r>
          </a:p>
        </p:txBody>
      </p:sp>
      <p:pic>
        <p:nvPicPr>
          <p:cNvPr id="9523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58" y="44926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1763713" y="5300663"/>
            <a:ext cx="410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rgbClr val="000000"/>
                </a:solidFill>
              </a:rPr>
              <a:t>искусственный интеллект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i="1" u="sng" smtClean="0">
                <a:solidFill>
                  <a:schemeClr val="hlink"/>
                </a:solidFill>
              </a:rPr>
              <a:t>Информатика 80</a:t>
            </a:r>
          </a:p>
        </p:txBody>
      </p:sp>
      <p:sp>
        <p:nvSpPr>
          <p:cNvPr id="96259" name="Rectangle 3"/>
          <p:cNvSpPr>
            <a:spLocks noGrp="1"/>
          </p:cNvSpPr>
          <p:nvPr>
            <p:ph idx="1"/>
          </p:nvPr>
        </p:nvSpPr>
        <p:spPr>
          <a:xfrm>
            <a:off x="385763" y="1165225"/>
            <a:ext cx="8229600" cy="3632200"/>
          </a:xfrm>
        </p:spPr>
        <p:txBody>
          <a:bodyPr/>
          <a:lstStyle/>
          <a:p>
            <a:pPr marL="609600" indent="-609600" algn="just">
              <a:buFont typeface="Arial" charset="0"/>
              <a:buNone/>
            </a:pPr>
            <a:r>
              <a:rPr lang="ru-RU" smtClean="0"/>
              <a:t>Встретились три подруги: Белова, Краснова, Чернова. Девочка в белом платье говорит Черновой: «Нам надо поменяться платьями, а то цвет наших платьев не соответствует фамилии». Кто в какое платье одет?</a:t>
            </a:r>
          </a:p>
        </p:txBody>
      </p:sp>
      <p:pic>
        <p:nvPicPr>
          <p:cNvPr id="9626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8433" y="44211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1188" y="5516563"/>
            <a:ext cx="4105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ru-RU">
                <a:solidFill>
                  <a:srgbClr val="000000"/>
                </a:solidFill>
              </a:rPr>
              <a:t>Белова – в черное, Краснова – в красное, Чернова – в белое.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en-US" sz="8000" smtClean="0">
                <a:solidFill>
                  <a:srgbClr val="800000"/>
                </a:solidFill>
                <a:latin typeface="High Tower Text" pitchFamily="18" charset="0"/>
              </a:rPr>
              <a:t> </a:t>
            </a:r>
            <a:r>
              <a:rPr lang="en-US" sz="8000" smtClean="0">
                <a:solidFill>
                  <a:srgbClr val="FF0000"/>
                </a:solidFill>
                <a:latin typeface="High Tower Text" pitchFamily="18" charset="0"/>
                <a:hlinkClick r:id="rId2" action="ppaction://hlinksldjump"/>
              </a:rPr>
              <a:t>III </a:t>
            </a:r>
            <a:r>
              <a:rPr lang="ru-RU" sz="8000" smtClean="0">
                <a:solidFill>
                  <a:srgbClr val="FF0000"/>
                </a:solidFill>
                <a:latin typeface="High Tower Text" pitchFamily="18" charset="0"/>
                <a:hlinkClick r:id="rId2" action="ppaction://hlinksldjump"/>
              </a:rPr>
              <a:t>тур</a:t>
            </a:r>
            <a:endParaRPr lang="ru-RU" sz="8000" smtClean="0">
              <a:solidFill>
                <a:srgbClr val="FF0000"/>
              </a:solidFill>
              <a:latin typeface="High Tower Text" pitchFamily="18" charset="0"/>
            </a:endParaRPr>
          </a:p>
        </p:txBody>
      </p:sp>
      <p:graphicFrame>
        <p:nvGraphicFramePr>
          <p:cNvPr id="3217" name="Group 145"/>
          <p:cNvGraphicFramePr>
            <a:graphicFrameLocks noGrp="1"/>
          </p:cNvGraphicFramePr>
          <p:nvPr>
            <p:ph idx="1"/>
          </p:nvPr>
        </p:nvGraphicFramePr>
        <p:xfrm>
          <a:off x="500063" y="1428750"/>
          <a:ext cx="7858125" cy="2957514"/>
        </p:xfrm>
        <a:graphic>
          <a:graphicData uri="http://schemas.openxmlformats.org/drawingml/2006/table">
            <a:tbl>
              <a:tblPr/>
              <a:tblGrid>
                <a:gridCol w="1571625"/>
                <a:gridCol w="785812"/>
                <a:gridCol w="785813"/>
                <a:gridCol w="785812"/>
                <a:gridCol w="785813"/>
                <a:gridCol w="785812"/>
                <a:gridCol w="785813"/>
                <a:gridCol w="785812"/>
                <a:gridCol w="785813"/>
              </a:tblGrid>
              <a:tr h="1042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Математика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3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4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5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6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7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8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9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0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Физика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1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2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3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4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5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6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7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8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Информатика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19" action="ppaction://hlinksldjump"/>
                        </a:rPr>
                        <a:t>10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0" action="ppaction://hlinksldjump"/>
                        </a:rPr>
                        <a:t>20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1" action="ppaction://hlinksldjump"/>
                        </a:rPr>
                        <a:t>30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2" action="ppaction://hlinksldjump"/>
                        </a:rPr>
                        <a:t>40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3" action="ppaction://hlinksldjump"/>
                        </a:rPr>
                        <a:t>50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4" action="ppaction://hlinksldjump"/>
                        </a:rPr>
                        <a:t>60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5" action="ppaction://hlinksldjump"/>
                        </a:rPr>
                        <a:t>70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hlinkClick r:id="rId26" action="ppaction://hlinksldjump"/>
                        </a:rPr>
                        <a:t>80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Физика 10</a:t>
            </a:r>
          </a:p>
        </p:txBody>
      </p:sp>
      <p:sp>
        <p:nvSpPr>
          <p:cNvPr id="98307" name="Содержимое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2900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z="2800" smtClean="0"/>
              <a:t>Если взять два разных тела,</a:t>
            </a:r>
          </a:p>
          <a:p>
            <a:pPr>
              <a:buFont typeface="Arial" charset="0"/>
              <a:buNone/>
            </a:pPr>
            <a:r>
              <a:rPr lang="ru-RU" sz="2800" smtClean="0"/>
              <a:t>В жидкость опустить одну.</a:t>
            </a:r>
          </a:p>
          <a:p>
            <a:pPr>
              <a:buFont typeface="Arial" charset="0"/>
              <a:buNone/>
            </a:pPr>
            <a:r>
              <a:rPr lang="ru-RU" sz="2800" smtClean="0"/>
              <a:t>Почему одно всплывает,</a:t>
            </a:r>
          </a:p>
          <a:p>
            <a:pPr>
              <a:buFont typeface="Arial" charset="0"/>
              <a:buNone/>
            </a:pPr>
            <a:r>
              <a:rPr lang="ru-RU" sz="2800" smtClean="0"/>
              <a:t>А другое вмиг ко дну? </a:t>
            </a:r>
          </a:p>
          <a:p>
            <a:pPr eaLnBrk="1" hangingPunct="1">
              <a:buFont typeface="Arial" charset="0"/>
              <a:buNone/>
            </a:pPr>
            <a:endParaRPr lang="ru-RU" sz="2800" smtClean="0"/>
          </a:p>
          <a:p>
            <a:pPr eaLnBrk="1" hangingPunct="1">
              <a:buFont typeface="Arial" charset="0"/>
              <a:buNone/>
            </a:pPr>
            <a:endParaRPr lang="ru-RU" sz="28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00063" y="5286375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Тело, у которого плотность меньше, чем у жидкости, всплывает, а если плотность больше – тонет</a:t>
            </a:r>
          </a:p>
        </p:txBody>
      </p:sp>
      <p:pic>
        <p:nvPicPr>
          <p:cNvPr id="98310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Физика 20</a:t>
            </a:r>
          </a:p>
        </p:txBody>
      </p:sp>
      <p:sp>
        <p:nvSpPr>
          <p:cNvPr id="99331" name="Содержимое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29003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z="2800" smtClean="0"/>
              <a:t>Всем поведает,</a:t>
            </a:r>
          </a:p>
          <a:p>
            <a:pPr>
              <a:buFont typeface="Arial" charset="0"/>
              <a:buNone/>
            </a:pPr>
            <a:r>
              <a:rPr lang="ru-RU" sz="2800" smtClean="0"/>
              <a:t>Хоть и без языка,</a:t>
            </a:r>
          </a:p>
          <a:p>
            <a:pPr>
              <a:buFont typeface="Arial" charset="0"/>
              <a:buNone/>
            </a:pPr>
            <a:r>
              <a:rPr lang="ru-RU" sz="2800" smtClean="0"/>
              <a:t>Когда будет ясно,</a:t>
            </a:r>
          </a:p>
          <a:p>
            <a:pPr>
              <a:buFont typeface="Arial" charset="0"/>
              <a:buNone/>
            </a:pPr>
            <a:r>
              <a:rPr lang="ru-RU" sz="2800" smtClean="0"/>
              <a:t>А когда облака</a:t>
            </a:r>
            <a:r>
              <a:rPr lang="ru-RU" sz="2000" smtClean="0"/>
              <a:t>.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124075" y="5589588"/>
            <a:ext cx="3786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0000"/>
                </a:solidFill>
              </a:rPr>
              <a:t> Барометр</a:t>
            </a:r>
          </a:p>
        </p:txBody>
      </p:sp>
      <p:pic>
        <p:nvPicPr>
          <p:cNvPr id="99334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Физика 30</a:t>
            </a:r>
          </a:p>
        </p:txBody>
      </p:sp>
      <p:sp>
        <p:nvSpPr>
          <p:cNvPr id="100355" name="Содержимое 2"/>
          <p:cNvSpPr>
            <a:spLocks noGrp="1"/>
          </p:cNvSpPr>
          <p:nvPr>
            <p:ph idx="1"/>
          </p:nvPr>
        </p:nvSpPr>
        <p:spPr>
          <a:xfrm>
            <a:off x="611188" y="1196975"/>
            <a:ext cx="8229600" cy="29003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>
              <a:buFont typeface="Arial" charset="0"/>
              <a:buNone/>
            </a:pPr>
            <a:r>
              <a:rPr lang="ru-RU" smtClean="0"/>
              <a:t>Вы его в руках держали,</a:t>
            </a:r>
          </a:p>
          <a:p>
            <a:pPr>
              <a:buFont typeface="Arial" charset="0"/>
              <a:buNone/>
            </a:pPr>
            <a:r>
              <a:rPr lang="ru-RU" smtClean="0"/>
              <a:t>Когда лабораторную выполняли,</a:t>
            </a:r>
          </a:p>
          <a:p>
            <a:pPr>
              <a:buFont typeface="Arial" charset="0"/>
              <a:buNone/>
            </a:pPr>
            <a:r>
              <a:rPr lang="ru-RU" smtClean="0"/>
              <a:t>Им силу тока изменяют,</a:t>
            </a:r>
          </a:p>
          <a:p>
            <a:pPr>
              <a:buFont typeface="Arial" charset="0"/>
              <a:buNone/>
            </a:pPr>
            <a:r>
              <a:rPr lang="ru-RU" smtClean="0"/>
              <a:t>Если что-то в нём сдвигают.</a:t>
            </a:r>
            <a:r>
              <a:rPr lang="ru-RU" sz="200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47658" y="42767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00357" name="Прямоугольник 7"/>
          <p:cNvSpPr>
            <a:spLocks noChangeArrowheads="1"/>
          </p:cNvSpPr>
          <p:nvPr/>
        </p:nvSpPr>
        <p:spPr bwMode="auto">
          <a:xfrm>
            <a:off x="428625" y="542925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339975" y="5445125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</a:rPr>
              <a:t>Реостат</a:t>
            </a:r>
          </a:p>
        </p:txBody>
      </p:sp>
      <p:pic>
        <p:nvPicPr>
          <p:cNvPr id="100359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290195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ru-RU" i="1" dirty="0" smtClean="0">
              <a:solidFill>
                <a:srgbClr val="0000FF"/>
              </a:solidFill>
              <a:latin typeface="Arial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ru-RU" sz="3600" i="1" dirty="0" smtClean="0">
              <a:solidFill>
                <a:srgbClr val="0000FF"/>
              </a:solidFill>
              <a:latin typeface="Arial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ru-RU" sz="3600" i="1" dirty="0" smtClean="0">
                <a:latin typeface="Arial" charset="0"/>
              </a:rPr>
              <a:t>Слово, которое воскликнул Архимед, когда сделал открытие</a:t>
            </a:r>
          </a:p>
        </p:txBody>
      </p:sp>
      <p:sp>
        <p:nvSpPr>
          <p:cNvPr id="101379" name="Прямоугольник 7"/>
          <p:cNvSpPr>
            <a:spLocks noChangeArrowheads="1"/>
          </p:cNvSpPr>
          <p:nvPr/>
        </p:nvSpPr>
        <p:spPr bwMode="auto">
          <a:xfrm>
            <a:off x="1857356" y="5357826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971550" y="5445125"/>
            <a:ext cx="298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1381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699792" y="117628"/>
            <a:ext cx="468052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Физика 40</a:t>
            </a:r>
          </a:p>
        </p:txBody>
      </p:sp>
      <p:sp>
        <p:nvSpPr>
          <p:cNvPr id="101384" name="Заголовок 3"/>
          <p:cNvSpPr>
            <a:spLocks noGrp="1"/>
          </p:cNvSpPr>
          <p:nvPr>
            <p:ph type="title"/>
          </p:nvPr>
        </p:nvSpPr>
        <p:spPr>
          <a:xfrm>
            <a:off x="-1792288" y="-38100"/>
            <a:ext cx="8229601" cy="1143000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47658" y="42767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857488" y="5286388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 dirty="0" smtClean="0">
                <a:solidFill>
                  <a:srgbClr val="000000"/>
                </a:solidFill>
              </a:rPr>
              <a:t>Эврика!</a:t>
            </a:r>
            <a:endParaRPr lang="ru-RU" sz="3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Физика 50</a:t>
            </a:r>
          </a:p>
        </p:txBody>
      </p:sp>
      <p:sp>
        <p:nvSpPr>
          <p:cNvPr id="10240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dirty="0" smtClean="0"/>
              <a:t>Он всем несёт тепло и свет</a:t>
            </a:r>
          </a:p>
          <a:p>
            <a:pPr>
              <a:buFont typeface="Arial" charset="0"/>
              <a:buNone/>
            </a:pPr>
            <a:r>
              <a:rPr lang="ru-RU" sz="3600" dirty="0" smtClean="0"/>
              <a:t>Щедрей его на свете нет</a:t>
            </a:r>
          </a:p>
          <a:p>
            <a:pPr>
              <a:buFont typeface="Arial" charset="0"/>
              <a:buNone/>
            </a:pPr>
            <a:r>
              <a:rPr lang="ru-RU" sz="3600" dirty="0" smtClean="0"/>
              <a:t>К посёлкам, селам, городам</a:t>
            </a:r>
          </a:p>
          <a:p>
            <a:pPr>
              <a:buFont typeface="Arial" charset="0"/>
              <a:buNone/>
            </a:pPr>
            <a:r>
              <a:rPr lang="ru-RU" sz="3600" dirty="0" smtClean="0"/>
              <a:t>Приходит он по проводам</a:t>
            </a:r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  <a:p>
            <a:pPr eaLnBrk="1" hangingPunct="1">
              <a:buFont typeface="Arial" charset="0"/>
              <a:buNone/>
            </a:pPr>
            <a:endParaRPr lang="ru-RU" sz="2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02405" name="Прямоугольник 7"/>
          <p:cNvSpPr>
            <a:spLocks noChangeArrowheads="1"/>
          </p:cNvSpPr>
          <p:nvPr/>
        </p:nvSpPr>
        <p:spPr bwMode="auto">
          <a:xfrm>
            <a:off x="428625" y="542925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268538" y="5445125"/>
            <a:ext cx="2928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Электрический ток</a:t>
            </a:r>
          </a:p>
        </p:txBody>
      </p:sp>
      <p:pic>
        <p:nvPicPr>
          <p:cNvPr id="102407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Физика 60</a:t>
            </a:r>
          </a:p>
        </p:txBody>
      </p:sp>
      <p:sp>
        <p:nvSpPr>
          <p:cNvPr id="10342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smtClean="0"/>
              <a:t>Если в театре встать за колонной, то артиста не видно, а голос его слышен. Почему?</a:t>
            </a:r>
          </a:p>
          <a:p>
            <a:pPr eaLnBrk="1" hangingPunct="1">
              <a:buFont typeface="Arial" charset="0"/>
              <a:buNone/>
            </a:pPr>
            <a:endParaRPr lang="ru-RU" sz="36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43576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03429" name="Прямоугольник 7"/>
          <p:cNvSpPr>
            <a:spLocks noChangeArrowheads="1"/>
          </p:cNvSpPr>
          <p:nvPr/>
        </p:nvSpPr>
        <p:spPr bwMode="auto">
          <a:xfrm>
            <a:off x="428625" y="542925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4375" y="5429250"/>
            <a:ext cx="612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2400">
                <a:solidFill>
                  <a:srgbClr val="000000"/>
                </a:solidFill>
              </a:rPr>
              <a:t>Звуковые волны могут огибать преграды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3431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Физика 70</a:t>
            </a:r>
          </a:p>
        </p:txBody>
      </p:sp>
      <p:sp>
        <p:nvSpPr>
          <p:cNvPr id="10445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900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smtClean="0"/>
              <a:t>Согласны ли вы с утверждением, что Земля падает на брошенный вверх камень?</a:t>
            </a:r>
          </a:p>
          <a:p>
            <a:pPr eaLnBrk="1" hangingPunct="1">
              <a:buFont typeface="Arial" charset="0"/>
              <a:buNone/>
            </a:pPr>
            <a:endParaRPr lang="ru-RU" sz="2000" smtClean="0"/>
          </a:p>
          <a:p>
            <a:pPr eaLnBrk="1" hangingPunct="1">
              <a:buFont typeface="Arial" charset="0"/>
              <a:buNone/>
            </a:pPr>
            <a:endParaRPr lang="ru-RU" sz="200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03196" y="36290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04453" name="Прямоугольник 7"/>
          <p:cNvSpPr>
            <a:spLocks noChangeArrowheads="1"/>
          </p:cNvSpPr>
          <p:nvPr/>
        </p:nvSpPr>
        <p:spPr bwMode="auto">
          <a:xfrm>
            <a:off x="428625" y="542925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9750" y="4797425"/>
            <a:ext cx="80295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0000"/>
                </a:solidFill>
              </a:rPr>
              <a:t> Благодаря большой массе Земли её скорость </a:t>
            </a:r>
          </a:p>
          <a:p>
            <a:r>
              <a:rPr lang="ru-RU" sz="2800">
                <a:solidFill>
                  <a:srgbClr val="000000"/>
                </a:solidFill>
              </a:rPr>
              <a:t>Не может измениться под воздействием </a:t>
            </a:r>
          </a:p>
          <a:p>
            <a:r>
              <a:rPr lang="ru-RU" sz="2800">
                <a:solidFill>
                  <a:srgbClr val="000000"/>
                </a:solidFill>
              </a:rPr>
              <a:t>брошенного камня</a:t>
            </a:r>
            <a:r>
              <a:rPr lang="ru-RU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104455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dirty="0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dirty="0" smtClean="0">
                <a:solidFill>
                  <a:srgbClr val="FF0066"/>
                </a:solidFill>
                <a:latin typeface="Arial" charset="0"/>
              </a:rPr>
              <a:t>4</a:t>
            </a:r>
            <a:r>
              <a:rPr lang="ru-RU" sz="6000" b="1" i="1" u="sng" dirty="0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7786687" cy="2357437"/>
          </a:xfrm>
        </p:spPr>
        <p:txBody>
          <a:bodyPr/>
          <a:lstStyle/>
          <a:p>
            <a:r>
              <a:rPr lang="ru-RU" dirty="0" smtClean="0"/>
              <a:t>Полный бидон с молоком весит 30 кг., а наполненный наполовину - 15,5 кг. Сколько весит бидон?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86190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4643438"/>
            <a:ext cx="5786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(1 кг.)</a:t>
            </a:r>
          </a:p>
        </p:txBody>
      </p:sp>
      <p:pic>
        <p:nvPicPr>
          <p:cNvPr id="53254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713" y="3786188"/>
            <a:ext cx="30622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Физика 80</a:t>
            </a:r>
          </a:p>
        </p:txBody>
      </p:sp>
      <p:sp>
        <p:nvSpPr>
          <p:cNvPr id="105475" name="Содержимое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1655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Чтобы защитить себя от жара раскаленной печи, лучше поместить перед ней лист стекла, а не лист эбонита, т.к. стекло мало прозрачно для тепловых (инфракрасных) лучей, а эбонит для них прозрачен. Почему же парники покрывают стеклом, а не эбонитом?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357430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05477" name="Прямоугольник 7"/>
          <p:cNvSpPr>
            <a:spLocks noChangeArrowheads="1"/>
          </p:cNvSpPr>
          <p:nvPr/>
        </p:nvSpPr>
        <p:spPr bwMode="auto">
          <a:xfrm>
            <a:off x="428625" y="5429250"/>
            <a:ext cx="3786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0" y="2997200"/>
            <a:ext cx="6950075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</a:rPr>
              <a:t> Ответ. Раскаленная печь излучает в основном в инфракрасной части спектра, </a:t>
            </a:r>
          </a:p>
          <a:p>
            <a:r>
              <a:rPr lang="ru-RU">
                <a:solidFill>
                  <a:srgbClr val="000000"/>
                </a:solidFill>
              </a:rPr>
              <a:t>которая в значительной мере задерживается стеклом. В</a:t>
            </a:r>
          </a:p>
          <a:p>
            <a:r>
              <a:rPr lang="ru-RU">
                <a:solidFill>
                  <a:srgbClr val="000000"/>
                </a:solidFill>
              </a:rPr>
              <a:t> солнечном же спектре наибольшее количество энергии </a:t>
            </a:r>
          </a:p>
          <a:p>
            <a:r>
              <a:rPr lang="ru-RU">
                <a:solidFill>
                  <a:srgbClr val="000000"/>
                </a:solidFill>
              </a:rPr>
              <a:t>приходится на видимую часть спектра и стеклом пропускается. </a:t>
            </a:r>
          </a:p>
          <a:p>
            <a:r>
              <a:rPr lang="ru-RU">
                <a:solidFill>
                  <a:srgbClr val="000000"/>
                </a:solidFill>
              </a:rPr>
              <a:t>Покрывая парники стеклом, мы пропускаем к почве солнечное тепло, </a:t>
            </a:r>
          </a:p>
          <a:p>
            <a:r>
              <a:rPr lang="ru-RU">
                <a:solidFill>
                  <a:srgbClr val="000000"/>
                </a:solidFill>
              </a:rPr>
              <a:t>но не выпускаем </a:t>
            </a:r>
          </a:p>
          <a:p>
            <a:r>
              <a:rPr lang="ru-RU">
                <a:solidFill>
                  <a:srgbClr val="000000"/>
                </a:solidFill>
              </a:rPr>
              <a:t>наружу переизлучаемую почвой энергию теплового диапазона. </a:t>
            </a:r>
          </a:p>
          <a:p>
            <a:r>
              <a:rPr lang="ru-RU">
                <a:solidFill>
                  <a:srgbClr val="000000"/>
                </a:solidFill>
              </a:rPr>
              <a:t>В результате почва прогревается, </a:t>
            </a:r>
          </a:p>
          <a:p>
            <a:r>
              <a:rPr lang="ru-RU">
                <a:solidFill>
                  <a:srgbClr val="000000"/>
                </a:solidFill>
              </a:rPr>
              <a:t>а растения получают дневной свет, необходимый для фотосинтеза.</a:t>
            </a:r>
          </a:p>
          <a:p>
            <a:pPr>
              <a:buFont typeface="Arial" charset="0"/>
              <a:buNone/>
            </a:pPr>
            <a:endParaRPr lang="ru-RU">
              <a:solidFill>
                <a:srgbClr val="000000"/>
              </a:solidFill>
            </a:endParaRPr>
          </a:p>
          <a:p>
            <a:pPr>
              <a:buFont typeface="Arial" charset="0"/>
              <a:buNone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05479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4481513"/>
            <a:ext cx="25717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Математика 10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971550" y="1484313"/>
            <a:ext cx="77041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</a:rPr>
              <a:t>Вычислите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8733" y="334009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9750" y="4292600"/>
            <a:ext cx="331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5122" name="Object 7"/>
          <p:cNvGraphicFramePr>
            <a:graphicFrameLocks noChangeAspect="1"/>
          </p:cNvGraphicFramePr>
          <p:nvPr/>
        </p:nvGraphicFramePr>
        <p:xfrm>
          <a:off x="250825" y="2060575"/>
          <a:ext cx="8064500" cy="736600"/>
        </p:xfrm>
        <a:graphic>
          <a:graphicData uri="http://schemas.openxmlformats.org/presentationml/2006/ole">
            <p:oleObj spid="_x0000_s5122" name="Формула" r:id="rId3" imgW="2501900" imgH="228600" progId="Equation.3">
              <p:embed/>
            </p:oleObj>
          </a:graphicData>
        </a:graphic>
      </p:graphicFrame>
      <p:pic>
        <p:nvPicPr>
          <p:cNvPr id="5129" name="Picture 94" descr="0004__2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Математика 20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00"/>
                </a:solidFill>
              </a:rPr>
              <a:t>Вычислите:</a:t>
            </a:r>
          </a:p>
          <a:p>
            <a:pPr>
              <a:spcBef>
                <a:spcPct val="50000"/>
              </a:spcBef>
            </a:pPr>
            <a:endParaRPr lang="ru-RU" sz="360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458" y="34131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611188" y="2120900"/>
          <a:ext cx="2665412" cy="1041400"/>
        </p:xfrm>
        <a:graphic>
          <a:graphicData uri="http://schemas.openxmlformats.org/presentationml/2006/ole">
            <p:oleObj spid="_x0000_s6146" name="Формула" r:id="rId3" imgW="1002865" imgH="393529" progId="Equation.3">
              <p:embed/>
            </p:oleObj>
          </a:graphicData>
        </a:graphic>
      </p:graphicFrame>
      <p:pic>
        <p:nvPicPr>
          <p:cNvPr id="6153" name="Picture 94" descr="0004__2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Математика 30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</a:rPr>
              <a:t>Сколько корней имеет уравнение:</a:t>
            </a:r>
            <a:r>
              <a:rPr lang="ru-RU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6495" y="41338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7170" name="Object 11"/>
          <p:cNvGraphicFramePr>
            <a:graphicFrameLocks noChangeAspect="1"/>
          </p:cNvGraphicFramePr>
          <p:nvPr/>
        </p:nvGraphicFramePr>
        <p:xfrm>
          <a:off x="1547813" y="1916113"/>
          <a:ext cx="2665412" cy="2325687"/>
        </p:xfrm>
        <a:graphic>
          <a:graphicData uri="http://schemas.openxmlformats.org/presentationml/2006/ole">
            <p:oleObj spid="_x0000_s7170" name="Формула" r:id="rId3" imgW="444307" imgH="393529" progId="Equation.3">
              <p:embed/>
            </p:oleObj>
          </a:graphicData>
        </a:graphic>
      </p:graphicFrame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755650" y="5373688"/>
            <a:ext cx="25209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>
                <a:solidFill>
                  <a:srgbClr val="000000"/>
                </a:solidFill>
              </a:rPr>
              <a:t>Два </a:t>
            </a:r>
          </a:p>
        </p:txBody>
      </p:sp>
      <p:pic>
        <p:nvPicPr>
          <p:cNvPr id="7180" name="Picture 94" descr="0004__2_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Математика 40</a:t>
            </a:r>
          </a:p>
        </p:txBody>
      </p:sp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7632700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00"/>
                </a:solidFill>
              </a:rPr>
              <a:t>Индийцы называли его «сунья», арабские математики «сифр». Как мы называем его сейчас?</a:t>
            </a:r>
          </a:p>
          <a:p>
            <a:pPr>
              <a:spcBef>
                <a:spcPct val="50000"/>
              </a:spcBef>
            </a:pPr>
            <a:endParaRPr lang="ru-RU" sz="36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7358" y="34131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06501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95288" y="5013325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000000"/>
                </a:solidFill>
              </a:rPr>
              <a:t>Нуль </a:t>
            </a:r>
          </a:p>
        </p:txBody>
      </p:sp>
      <p:pic>
        <p:nvPicPr>
          <p:cNvPr id="106503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Математика 50</a:t>
            </a:r>
          </a:p>
        </p:txBody>
      </p:sp>
      <p:sp>
        <p:nvSpPr>
          <p:cNvPr id="107523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Это название происходит от двух  латинских слов – «дважды» и «секу». Буквально «рассекающиеся на 2 части». О чем идет речь?</a:t>
            </a:r>
          </a:p>
          <a:p>
            <a:pPr>
              <a:spcBef>
                <a:spcPct val="50000"/>
              </a:spcBef>
            </a:pPr>
            <a:endParaRPr lang="ru-RU" sz="28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 sz="280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895" y="34131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07525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95288" y="5013325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</a:rPr>
              <a:t>О биссектрисе </a:t>
            </a:r>
          </a:p>
        </p:txBody>
      </p:sp>
      <p:sp>
        <p:nvSpPr>
          <p:cNvPr id="1075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107528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Математика 60</a:t>
            </a:r>
          </a:p>
        </p:txBody>
      </p:sp>
      <p:sp>
        <p:nvSpPr>
          <p:cNvPr id="108547" name="Text Box 4"/>
          <p:cNvSpPr txBox="1">
            <a:spLocks noChangeArrowheads="1"/>
          </p:cNvSpPr>
          <p:nvPr/>
        </p:nvSpPr>
        <p:spPr bwMode="auto">
          <a:xfrm>
            <a:off x="611188" y="1125538"/>
            <a:ext cx="7632700" cy="374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</a:rPr>
              <a:t>На могиле этого великого математика был установлен памятник с изображением шара и описанного около него цилиндра. Спустя почти 200 лет по этому чертежу нашли его могилу. Кто этот математик? </a:t>
            </a:r>
          </a:p>
          <a:p>
            <a:pPr>
              <a:spcBef>
                <a:spcPct val="50000"/>
              </a:spcBef>
            </a:pPr>
            <a:endParaRPr lang="ru-RU" sz="320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8433" y="41338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855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68313" y="5157788"/>
            <a:ext cx="4176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00"/>
                </a:solidFill>
              </a:rPr>
              <a:t>Архимед</a:t>
            </a:r>
          </a:p>
        </p:txBody>
      </p:sp>
      <p:pic>
        <p:nvPicPr>
          <p:cNvPr id="108552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Математика 70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763270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</a:rPr>
              <a:t>Найдите площадь заштрихованной фигуры.</a:t>
            </a:r>
            <a:r>
              <a:rPr lang="ru-RU" sz="4000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ru-RU" sz="4000">
              <a:solidFill>
                <a:srgbClr val="000000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200" name="Rectangle 9" descr="Темный диагональный 2"/>
          <p:cNvSpPr>
            <a:spLocks noChangeArrowheads="1"/>
          </p:cNvSpPr>
          <p:nvPr/>
        </p:nvSpPr>
        <p:spPr bwMode="auto">
          <a:xfrm>
            <a:off x="1258888" y="2133600"/>
            <a:ext cx="3313112" cy="1295400"/>
          </a:xfrm>
          <a:prstGeom prst="rect">
            <a:avLst/>
          </a:prstGeom>
          <a:pattFill prst="dkUpDiag">
            <a:fgClr>
              <a:schemeClr val="tx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201" name="Rectangle 21"/>
          <p:cNvSpPr>
            <a:spLocks noChangeArrowheads="1"/>
          </p:cNvSpPr>
          <p:nvPr/>
        </p:nvSpPr>
        <p:spPr bwMode="auto">
          <a:xfrm>
            <a:off x="395288" y="3573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8194" name="Object 20"/>
          <p:cNvGraphicFramePr>
            <a:graphicFrameLocks noChangeAspect="1"/>
          </p:cNvGraphicFramePr>
          <p:nvPr/>
        </p:nvGraphicFramePr>
        <p:xfrm>
          <a:off x="0" y="2016125"/>
          <a:ext cx="1331913" cy="1660525"/>
        </p:xfrm>
        <a:graphic>
          <a:graphicData uri="http://schemas.openxmlformats.org/presentationml/2006/ole">
            <p:oleObj spid="_x0000_s8194" name="Формула" r:id="rId4" imgW="507780" imgH="634725" progId="Equation.3">
              <p:embed/>
            </p:oleObj>
          </a:graphicData>
        </a:graphic>
      </p:graphicFrame>
      <p:sp>
        <p:nvSpPr>
          <p:cNvPr id="8202" name="Text Box 22"/>
          <p:cNvSpPr txBox="1">
            <a:spLocks noChangeArrowheads="1"/>
          </p:cNvSpPr>
          <p:nvPr/>
        </p:nvSpPr>
        <p:spPr bwMode="auto">
          <a:xfrm>
            <a:off x="1928813" y="3429000"/>
            <a:ext cx="2786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0000"/>
                </a:solidFill>
              </a:rPr>
              <a:t>           3 см</a:t>
            </a:r>
          </a:p>
        </p:txBody>
      </p:sp>
      <p:sp>
        <p:nvSpPr>
          <p:cNvPr id="8203" name="Text Box 23"/>
          <p:cNvSpPr txBox="1">
            <a:spLocks noChangeArrowheads="1"/>
          </p:cNvSpPr>
          <p:nvPr/>
        </p:nvSpPr>
        <p:spPr bwMode="auto">
          <a:xfrm>
            <a:off x="3276600" y="2492375"/>
            <a:ext cx="647700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1 см</a:t>
            </a:r>
          </a:p>
        </p:txBody>
      </p:sp>
      <p:sp>
        <p:nvSpPr>
          <p:cNvPr id="8204" name="Text Box 24"/>
          <p:cNvSpPr txBox="1">
            <a:spLocks noChangeArrowheads="1"/>
          </p:cNvSpPr>
          <p:nvPr/>
        </p:nvSpPr>
        <p:spPr bwMode="auto">
          <a:xfrm>
            <a:off x="2051050" y="2492375"/>
            <a:ext cx="647700" cy="3667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1 см</a:t>
            </a:r>
          </a:p>
        </p:txBody>
      </p:sp>
      <p:sp>
        <p:nvSpPr>
          <p:cNvPr id="8205" name="Text Box 25"/>
          <p:cNvSpPr txBox="1">
            <a:spLocks noChangeArrowheads="1"/>
          </p:cNvSpPr>
          <p:nvPr/>
        </p:nvSpPr>
        <p:spPr bwMode="auto">
          <a:xfrm>
            <a:off x="2700338" y="3062288"/>
            <a:ext cx="647700" cy="3667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1 см</a:t>
            </a:r>
          </a:p>
        </p:txBody>
      </p:sp>
      <p:sp>
        <p:nvSpPr>
          <p:cNvPr id="8206" name="AutoShape 26"/>
          <p:cNvSpPr>
            <a:spLocks noChangeArrowheads="1"/>
          </p:cNvSpPr>
          <p:nvPr/>
        </p:nvSpPr>
        <p:spPr bwMode="auto">
          <a:xfrm>
            <a:off x="2411413" y="2205038"/>
            <a:ext cx="1079500" cy="792162"/>
          </a:xfrm>
          <a:prstGeom prst="flowChartExtra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8207" name="Picture 94" descr="0004__2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85720" y="4643446"/>
            <a:ext cx="3341005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   3 /  4</a:t>
            </a:r>
            <a:endParaRPr lang="ru-RU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4933" y="37814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321571" y="4964917"/>
            <a:ext cx="428628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1357290" y="4929198"/>
            <a:ext cx="500066" cy="714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43042" y="4714884"/>
            <a:ext cx="50006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Математика 80</a:t>
            </a: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76327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533" y="3629031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09573" name="Text Box 6"/>
          <p:cNvSpPr txBox="1">
            <a:spLocks noChangeArrowheads="1"/>
          </p:cNvSpPr>
          <p:nvPr/>
        </p:nvSpPr>
        <p:spPr bwMode="auto">
          <a:xfrm>
            <a:off x="395288" y="46529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957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9575" name="Text Box 8"/>
          <p:cNvSpPr txBox="1">
            <a:spLocks noChangeArrowheads="1"/>
          </p:cNvSpPr>
          <p:nvPr/>
        </p:nvSpPr>
        <p:spPr bwMode="auto">
          <a:xfrm>
            <a:off x="431800" y="1484313"/>
            <a:ext cx="846137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</a:rPr>
              <a:t>Даны две окружности. Длина одной окружности С</a:t>
            </a:r>
            <a:r>
              <a:rPr lang="ru-RU" sz="2800" baseline="-25000">
                <a:solidFill>
                  <a:srgbClr val="000000"/>
                </a:solidFill>
              </a:rPr>
              <a:t>1</a:t>
            </a:r>
            <a:r>
              <a:rPr lang="ru-RU" sz="2800">
                <a:solidFill>
                  <a:srgbClr val="000000"/>
                </a:solidFill>
              </a:rPr>
              <a:t>=8</a:t>
            </a:r>
            <a:r>
              <a:rPr lang="el-GR" sz="2800">
                <a:solidFill>
                  <a:srgbClr val="000000"/>
                </a:solidFill>
                <a:latin typeface="Arial Rounded MT Bold" pitchFamily="34" charset="0"/>
              </a:rPr>
              <a:t>π</a:t>
            </a:r>
            <a:r>
              <a:rPr lang="ru-RU" sz="2800">
                <a:solidFill>
                  <a:srgbClr val="000000"/>
                </a:solidFill>
                <a:latin typeface="Arial Rounded MT Bold" pitchFamily="34" charset="0"/>
              </a:rPr>
              <a:t> см. Длина другой окружности С</a:t>
            </a:r>
            <a:r>
              <a:rPr lang="ru-RU" sz="2800" baseline="-25000">
                <a:solidFill>
                  <a:srgbClr val="000000"/>
                </a:solidFill>
                <a:latin typeface="Arial Rounded MT Bold" pitchFamily="34" charset="0"/>
              </a:rPr>
              <a:t>2</a:t>
            </a:r>
            <a:r>
              <a:rPr lang="ru-RU" sz="2800">
                <a:solidFill>
                  <a:srgbClr val="000000"/>
                </a:solidFill>
                <a:latin typeface="Arial Rounded MT Bold" pitchFamily="34" charset="0"/>
              </a:rPr>
              <a:t> = 16</a:t>
            </a:r>
            <a:r>
              <a:rPr lang="el-GR" sz="2800">
                <a:solidFill>
                  <a:srgbClr val="000000"/>
                </a:solidFill>
                <a:latin typeface="Arial Rounded MT Bold" pitchFamily="34" charset="0"/>
              </a:rPr>
              <a:t>π</a:t>
            </a:r>
            <a:r>
              <a:rPr lang="ru-RU" sz="2800">
                <a:solidFill>
                  <a:srgbClr val="000000"/>
                </a:solidFill>
                <a:latin typeface="Arial Rounded MT Bold" pitchFamily="34" charset="0"/>
              </a:rPr>
              <a:t> см.</a:t>
            </a:r>
          </a:p>
          <a:p>
            <a:pPr>
              <a:spcBef>
                <a:spcPct val="50000"/>
              </a:spcBef>
            </a:pPr>
            <a:r>
              <a:rPr lang="ru-RU" sz="2800">
                <a:solidFill>
                  <a:srgbClr val="000000"/>
                </a:solidFill>
                <a:latin typeface="Arial Rounded MT Bold" pitchFamily="34" charset="0"/>
              </a:rPr>
              <a:t>Во сколько раз </a:t>
            </a:r>
            <a:r>
              <a:rPr lang="en-US" sz="2800">
                <a:solidFill>
                  <a:srgbClr val="000000"/>
                </a:solidFill>
              </a:rPr>
              <a:t>S2</a:t>
            </a:r>
            <a:r>
              <a:rPr lang="ru-RU" sz="2800" baseline="-25000">
                <a:solidFill>
                  <a:srgbClr val="000000"/>
                </a:solidFill>
              </a:rPr>
              <a:t>круга </a:t>
            </a:r>
            <a:r>
              <a:rPr lang="en-US" sz="2800">
                <a:solidFill>
                  <a:srgbClr val="000000"/>
                </a:solidFill>
              </a:rPr>
              <a:t>&gt;S</a:t>
            </a:r>
            <a:r>
              <a:rPr lang="ru-RU" sz="2800">
                <a:solidFill>
                  <a:srgbClr val="000000"/>
                </a:solidFill>
              </a:rPr>
              <a:t>1</a:t>
            </a:r>
            <a:r>
              <a:rPr lang="ru-RU" sz="2800" baseline="-25000">
                <a:solidFill>
                  <a:srgbClr val="000000"/>
                </a:solidFill>
              </a:rPr>
              <a:t>круга? </a:t>
            </a:r>
            <a:endParaRPr lang="en-US" sz="28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957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323850" y="4581525"/>
            <a:ext cx="5472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000000"/>
                </a:solidFill>
              </a:rPr>
              <a:t>В 4 раза</a:t>
            </a:r>
          </a:p>
        </p:txBody>
      </p:sp>
      <p:pic>
        <p:nvPicPr>
          <p:cNvPr id="109578" name="Picture 94" descr="0004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813175"/>
            <a:ext cx="188753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Информатика 10 </a:t>
            </a:r>
          </a:p>
        </p:txBody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/>
            <a:r>
              <a:rPr lang="ru-RU" smtClean="0"/>
              <a:t>Разгадай ребус</a:t>
            </a:r>
          </a:p>
        </p:txBody>
      </p:sp>
      <p:pic>
        <p:nvPicPr>
          <p:cNvPr id="11059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9893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10599" name="Picture 2" descr="D:\Документы\Папа\ребусы\s20.jpg"/>
          <p:cNvPicPr>
            <a:picLocks noChangeAspect="1" noChangeArrowheads="1"/>
          </p:cNvPicPr>
          <p:nvPr/>
        </p:nvPicPr>
        <p:blipFill>
          <a:blip r:embed="rId4" cstate="print"/>
          <a:srcRect t="19481" b="19643"/>
          <a:stretch>
            <a:fillRect/>
          </a:stretch>
        </p:blipFill>
        <p:spPr bwMode="auto">
          <a:xfrm>
            <a:off x="971550" y="2205038"/>
            <a:ext cx="6572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84213" y="501332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>
                <a:solidFill>
                  <a:srgbClr val="000000"/>
                </a:solidFill>
              </a:rPr>
              <a:t>накопитель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dirty="0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dirty="0" smtClean="0">
                <a:solidFill>
                  <a:srgbClr val="FF0066"/>
                </a:solidFill>
                <a:latin typeface="Arial" charset="0"/>
              </a:rPr>
              <a:t>5</a:t>
            </a:r>
            <a:r>
              <a:rPr lang="ru-RU" sz="6000" b="1" i="1" u="sng" dirty="0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54275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7786687" cy="2357437"/>
          </a:xfrm>
        </p:spPr>
        <p:txBody>
          <a:bodyPr/>
          <a:lstStyle/>
          <a:p>
            <a:r>
              <a:rPr lang="ru-RU" dirty="0" smtClean="0"/>
              <a:t>.    Одна кастрюля вдвое выше другой, зато вторая вдвое шире первой, в какую из них больше войдет воды? 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86190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428625" y="4643438"/>
            <a:ext cx="5786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 широкую войдет вдвое больше. </a:t>
            </a:r>
          </a:p>
        </p:txBody>
      </p:sp>
      <p:pic>
        <p:nvPicPr>
          <p:cNvPr id="54278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713" y="4029075"/>
            <a:ext cx="30622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Информатика 20 </a:t>
            </a:r>
          </a:p>
        </p:txBody>
      </p:sp>
      <p:sp>
        <p:nvSpPr>
          <p:cNvPr id="1116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/>
            <a:r>
              <a:rPr lang="ru-RU" b="1" smtClean="0"/>
              <a:t>Назовите наименьшую единицу </a:t>
            </a:r>
            <a:r>
              <a:rPr lang="ru-RU" smtClean="0"/>
              <a:t>     </a:t>
            </a:r>
            <a:r>
              <a:rPr lang="ru-RU" b="1" smtClean="0"/>
              <a:t>измерения информации</a:t>
            </a:r>
            <a:r>
              <a:rPr lang="ru-RU" smtClean="0"/>
              <a:t> </a:t>
            </a:r>
          </a:p>
        </p:txBody>
      </p:sp>
      <p:pic>
        <p:nvPicPr>
          <p:cNvPr id="11162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4333" y="3916369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979613" y="5084763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000000"/>
                </a:solidFill>
              </a:rPr>
              <a:t>бит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Информатика 30 </a:t>
            </a:r>
          </a:p>
        </p:txBody>
      </p:sp>
      <p:sp>
        <p:nvSpPr>
          <p:cNvPr id="11264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/>
            <a:r>
              <a:rPr lang="ru-RU" smtClean="0"/>
              <a:t>Назовите предприятие связи, осуществляющее передачу текстовой информации </a:t>
            </a:r>
          </a:p>
        </p:txBody>
      </p:sp>
      <p:pic>
        <p:nvPicPr>
          <p:cNvPr id="11264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9893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84213" y="5013325"/>
            <a:ext cx="3095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</a:rPr>
              <a:t>почта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Информатика 40 </a:t>
            </a:r>
          </a:p>
        </p:txBody>
      </p:sp>
      <p:sp>
        <p:nvSpPr>
          <p:cNvPr id="113667" name="Rectangle 3"/>
          <p:cNvSpPr>
            <a:spLocks noGrp="1"/>
          </p:cNvSpPr>
          <p:nvPr>
            <p:ph type="body" idx="1"/>
          </p:nvPr>
        </p:nvSpPr>
        <p:spPr>
          <a:xfrm>
            <a:off x="457200" y="1484313"/>
            <a:ext cx="8229600" cy="11811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3600" smtClean="0"/>
              <a:t>Около 500 г.н.э. появилось первое счетное устройство, состоящее из набора костяшек, нанизанных на стержни. Как оно называлось?</a:t>
            </a:r>
          </a:p>
        </p:txBody>
      </p:sp>
      <p:pic>
        <p:nvPicPr>
          <p:cNvPr id="11366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268669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>
                <a:solidFill>
                  <a:srgbClr val="000000"/>
                </a:solidFill>
              </a:rPr>
              <a:t>счеты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Информатика </a:t>
            </a:r>
            <a:r>
              <a:rPr lang="en-US" smtClean="0"/>
              <a:t>5</a:t>
            </a:r>
            <a:r>
              <a:rPr lang="ru-RU" smtClean="0"/>
              <a:t>0 </a:t>
            </a:r>
          </a:p>
        </p:txBody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>
          <a:xfrm>
            <a:off x="-1189038" y="1412875"/>
            <a:ext cx="8229601" cy="302418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1469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Text Box 6"/>
          <p:cNvSpPr txBox="1">
            <a:spLocks noChangeArrowheads="1"/>
          </p:cNvSpPr>
          <p:nvPr/>
        </p:nvSpPr>
        <p:spPr bwMode="auto">
          <a:xfrm>
            <a:off x="611188" y="5157788"/>
            <a:ext cx="2881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4694" name="Прямоугольник 3"/>
          <p:cNvSpPr>
            <a:spLocks noChangeArrowheads="1"/>
          </p:cNvSpPr>
          <p:nvPr/>
        </p:nvSpPr>
        <p:spPr bwMode="auto">
          <a:xfrm>
            <a:off x="1331913" y="1196975"/>
            <a:ext cx="457200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Две сестры качались,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Правды добивались,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А когда добились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>То остановились.</a:t>
            </a:r>
          </a:p>
          <a:p>
            <a:pPr marL="342900" indent="-342900">
              <a:spcBef>
                <a:spcPct val="20000"/>
              </a:spcBef>
            </a:pPr>
            <a:endParaRPr lang="ru-RU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4695" name="Прямоугольник 4"/>
          <p:cNvSpPr>
            <a:spLocks noChangeArrowheads="1"/>
          </p:cNvSpPr>
          <p:nvPr/>
        </p:nvSpPr>
        <p:spPr bwMode="auto">
          <a:xfrm>
            <a:off x="1285875" y="5500688"/>
            <a:ext cx="1185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0000"/>
                </a:solidFill>
              </a:rPr>
              <a:t>Весы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2038" y="4237367"/>
            <a:ext cx="242669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Информатика 60 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 typeface="Arial" charset="0"/>
              <a:buNone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Гюго однажды сказал, что у истории ее нет. Все вы ею пользовались, </a:t>
            </a:r>
            <a:b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а те из вас, кто работал в операционной среде </a:t>
            </a:r>
            <a:r>
              <a:rPr lang="ru-RU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Windows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b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знакомы и с ее виртуальной разновидностью. Назовите этот предмет.</a:t>
            </a:r>
            <a:r>
              <a:rPr lang="ru-RU" sz="2800" dirty="0" smtClean="0"/>
              <a:t> </a:t>
            </a:r>
            <a:endParaRPr lang="ru-RU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115716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9893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042988" y="5013325"/>
            <a:ext cx="30956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000000"/>
                </a:solidFill>
              </a:rPr>
              <a:t>Мусорная корзина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Информатика </a:t>
            </a:r>
            <a:r>
              <a:rPr lang="en-US" smtClean="0"/>
              <a:t>7</a:t>
            </a:r>
            <a:r>
              <a:rPr lang="ru-RU" smtClean="0"/>
              <a:t>0 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09600" indent="-609600">
              <a:defRPr/>
            </a:pPr>
            <a:endParaRPr lang="ru-RU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ctr" eaLnBrk="1" hangingPunct="1">
              <a:spcBef>
                <a:spcPct val="0"/>
              </a:spcBef>
              <a:buFontTx/>
              <a:buNone/>
              <a:defRPr/>
            </a:pPr>
            <a:endParaRPr lang="ru-RU" smtClean="0"/>
          </a:p>
        </p:txBody>
      </p:sp>
      <p:pic>
        <p:nvPicPr>
          <p:cNvPr id="116740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989394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476375" y="5373688"/>
            <a:ext cx="2881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84213" y="5013325"/>
            <a:ext cx="309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167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88" y="1196975"/>
            <a:ext cx="73628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268913"/>
            <a:ext cx="66246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4DE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Информатика 80 </a:t>
            </a:r>
          </a:p>
        </p:txBody>
      </p:sp>
      <p:sp>
        <p:nvSpPr>
          <p:cNvPr id="117763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1181100"/>
          </a:xfrm>
        </p:spPr>
        <p:txBody>
          <a:bodyPr/>
          <a:lstStyle/>
          <a:p>
            <a:pPr marL="609600" indent="-609600"/>
            <a:r>
              <a:rPr lang="ru-RU" b="1" smtClean="0"/>
              <a:t>Найдите лишнее слово:</a:t>
            </a:r>
            <a:endParaRPr lang="ru-RU" smtClean="0"/>
          </a:p>
        </p:txBody>
      </p:sp>
      <p:pic>
        <p:nvPicPr>
          <p:cNvPr id="117764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7950" y="4000500"/>
            <a:ext cx="2686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45" y="3268669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611188" y="4797425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17767" name="Group 7"/>
          <p:cNvGrpSpPr>
            <a:grpSpLocks/>
          </p:cNvGrpSpPr>
          <p:nvPr/>
        </p:nvGrpSpPr>
        <p:grpSpPr bwMode="auto">
          <a:xfrm>
            <a:off x="3635375" y="1628775"/>
            <a:ext cx="3962400" cy="2590800"/>
            <a:chOff x="3072" y="2544"/>
            <a:chExt cx="2496" cy="1632"/>
          </a:xfrm>
        </p:grpSpPr>
        <p:grpSp>
          <p:nvGrpSpPr>
            <p:cNvPr id="117833" name="Group 8"/>
            <p:cNvGrpSpPr>
              <a:grpSpLocks/>
            </p:cNvGrpSpPr>
            <p:nvPr/>
          </p:nvGrpSpPr>
          <p:grpSpPr bwMode="auto">
            <a:xfrm>
              <a:off x="3072" y="2544"/>
              <a:ext cx="2496" cy="1583"/>
              <a:chOff x="3072" y="2544"/>
              <a:chExt cx="2496" cy="1583"/>
            </a:xfrm>
          </p:grpSpPr>
          <p:grpSp>
            <p:nvGrpSpPr>
              <p:cNvPr id="117852" name="Group 9"/>
              <p:cNvGrpSpPr>
                <a:grpSpLocks/>
              </p:cNvGrpSpPr>
              <p:nvPr/>
            </p:nvGrpSpPr>
            <p:grpSpPr bwMode="auto">
              <a:xfrm>
                <a:off x="3072" y="2544"/>
                <a:ext cx="2495" cy="1583"/>
                <a:chOff x="3072" y="2544"/>
                <a:chExt cx="2495" cy="1583"/>
              </a:xfrm>
            </p:grpSpPr>
            <p:sp>
              <p:nvSpPr>
                <p:cNvPr id="11786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3888"/>
                  <a:ext cx="2496" cy="240"/>
                </a:xfrm>
                <a:prstGeom prst="rect">
                  <a:avLst/>
                </a:prstGeom>
                <a:solidFill>
                  <a:srgbClr val="CC0099"/>
                </a:solidFill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866" name="Line 11"/>
                <p:cNvSpPr>
                  <a:spLocks noChangeShapeType="1"/>
                </p:cNvSpPr>
                <p:nvPr/>
              </p:nvSpPr>
              <p:spPr bwMode="auto">
                <a:xfrm>
                  <a:off x="3408" y="3888"/>
                  <a:ext cx="1" cy="240"/>
                </a:xfrm>
                <a:prstGeom prst="line">
                  <a:avLst/>
                </a:prstGeom>
                <a:noFill/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7867" name="Group 12"/>
                <p:cNvGrpSpPr>
                  <a:grpSpLocks/>
                </p:cNvGrpSpPr>
                <p:nvPr/>
              </p:nvGrpSpPr>
              <p:grpSpPr bwMode="auto">
                <a:xfrm>
                  <a:off x="3072" y="2544"/>
                  <a:ext cx="2495" cy="1583"/>
                  <a:chOff x="3072" y="2544"/>
                  <a:chExt cx="2495" cy="1583"/>
                </a:xfrm>
              </p:grpSpPr>
              <p:grpSp>
                <p:nvGrpSpPr>
                  <p:cNvPr id="117868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072" y="2544"/>
                    <a:ext cx="2495" cy="1583"/>
                    <a:chOff x="3072" y="2544"/>
                    <a:chExt cx="2495" cy="1583"/>
                  </a:xfrm>
                </p:grpSpPr>
                <p:sp>
                  <p:nvSpPr>
                    <p:cNvPr id="117876" name="Rectangle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2544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7877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216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7878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552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7879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80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81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8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8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84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85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8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87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88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89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9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9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9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93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94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95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96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869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880"/>
                    <a:ext cx="2496" cy="240"/>
                  </a:xfrm>
                  <a:prstGeom prst="rect">
                    <a:avLst/>
                  </a:prstGeom>
                  <a:solidFill>
                    <a:srgbClr val="CC0099"/>
                  </a:solidFill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87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87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87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87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874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87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216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17853" name="Text Box 42"/>
              <p:cNvSpPr txBox="1">
                <a:spLocks noChangeArrowheads="1"/>
              </p:cNvSpPr>
              <p:nvPr/>
            </p:nvSpPr>
            <p:spPr bwMode="auto">
              <a:xfrm>
                <a:off x="3072" y="2544"/>
                <a:ext cx="336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Ъ</a:t>
                </a:r>
              </a:p>
            </p:txBody>
          </p:sp>
          <p:sp>
            <p:nvSpPr>
              <p:cNvPr id="117854" name="Text Box 43"/>
              <p:cNvSpPr txBox="1">
                <a:spLocks noChangeArrowheads="1"/>
              </p:cNvSpPr>
              <p:nvPr/>
            </p:nvSpPr>
            <p:spPr bwMode="auto">
              <a:xfrm>
                <a:off x="3408" y="2544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117855" name="Text Box 44"/>
              <p:cNvSpPr txBox="1">
                <a:spLocks noChangeArrowheads="1"/>
              </p:cNvSpPr>
              <p:nvPr/>
            </p:nvSpPr>
            <p:spPr bwMode="auto">
              <a:xfrm>
                <a:off x="3840" y="2544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Т</a:t>
                </a:r>
              </a:p>
            </p:txBody>
          </p:sp>
          <p:sp>
            <p:nvSpPr>
              <p:cNvPr id="117856" name="Text Box 45"/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Б</a:t>
                </a:r>
              </a:p>
            </p:txBody>
          </p:sp>
          <p:sp>
            <p:nvSpPr>
              <p:cNvPr id="117857" name="Text Box 46"/>
              <p:cNvSpPr txBox="1">
                <a:spLocks noChangeArrowheads="1"/>
              </p:cNvSpPr>
              <p:nvPr/>
            </p:nvSpPr>
            <p:spPr bwMode="auto">
              <a:xfrm>
                <a:off x="4704" y="2544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117858" name="Text Box 47"/>
              <p:cNvSpPr txBox="1">
                <a:spLocks noChangeArrowheads="1"/>
              </p:cNvSpPr>
              <p:nvPr/>
            </p:nvSpPr>
            <p:spPr bwMode="auto">
              <a:xfrm>
                <a:off x="5136" y="2544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117859" name="Text Box 48"/>
              <p:cNvSpPr txBox="1">
                <a:spLocks noChangeArrowheads="1"/>
              </p:cNvSpPr>
              <p:nvPr/>
            </p:nvSpPr>
            <p:spPr bwMode="auto">
              <a:xfrm>
                <a:off x="3072" y="2880"/>
                <a:ext cx="336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  <p:sp>
            <p:nvSpPr>
              <p:cNvPr id="117860" name="Text Box 49"/>
              <p:cNvSpPr txBox="1">
                <a:spLocks noChangeArrowheads="1"/>
              </p:cNvSpPr>
              <p:nvPr/>
            </p:nvSpPr>
            <p:spPr bwMode="auto">
              <a:xfrm>
                <a:off x="3408" y="2880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117861" name="Text Box 50"/>
              <p:cNvSpPr txBox="1">
                <a:spLocks noChangeArrowheads="1"/>
              </p:cNvSpPr>
              <p:nvPr/>
            </p:nvSpPr>
            <p:spPr bwMode="auto">
              <a:xfrm>
                <a:off x="3840" y="2880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117862" name="Text Box 51"/>
              <p:cNvSpPr txBox="1">
                <a:spLocks noChangeArrowheads="1"/>
              </p:cNvSpPr>
              <p:nvPr/>
            </p:nvSpPr>
            <p:spPr bwMode="auto">
              <a:xfrm>
                <a:off x="4272" y="2880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17863" name="Text Box 52"/>
              <p:cNvSpPr txBox="1">
                <a:spLocks noChangeArrowheads="1"/>
              </p:cNvSpPr>
              <p:nvPr/>
            </p:nvSpPr>
            <p:spPr bwMode="auto">
              <a:xfrm>
                <a:off x="4704" y="2880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У</a:t>
                </a:r>
              </a:p>
            </p:txBody>
          </p:sp>
          <p:sp>
            <p:nvSpPr>
              <p:cNvPr id="117864" name="Text Box 53"/>
              <p:cNvSpPr txBox="1">
                <a:spLocks noChangeArrowheads="1"/>
              </p:cNvSpPr>
              <p:nvPr/>
            </p:nvSpPr>
            <p:spPr bwMode="auto">
              <a:xfrm>
                <a:off x="5136" y="2880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</p:grpSp>
        <p:sp>
          <p:nvSpPr>
            <p:cNvPr id="117834" name="Text Box 54"/>
            <p:cNvSpPr txBox="1">
              <a:spLocks noChangeArrowheads="1"/>
            </p:cNvSpPr>
            <p:nvPr/>
          </p:nvSpPr>
          <p:spPr bwMode="auto">
            <a:xfrm>
              <a:off x="3072" y="3216"/>
              <a:ext cx="33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117835" name="Text Box 55"/>
            <p:cNvSpPr txBox="1">
              <a:spLocks noChangeArrowheads="1"/>
            </p:cNvSpPr>
            <p:nvPr/>
          </p:nvSpPr>
          <p:spPr bwMode="auto">
            <a:xfrm>
              <a:off x="3408" y="3216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Я</a:t>
              </a:r>
            </a:p>
          </p:txBody>
        </p:sp>
        <p:sp>
          <p:nvSpPr>
            <p:cNvPr id="117836" name="Text Box 56"/>
            <p:cNvSpPr txBox="1">
              <a:spLocks noChangeArrowheads="1"/>
            </p:cNvSpPr>
            <p:nvPr/>
          </p:nvSpPr>
          <p:spPr bwMode="auto">
            <a:xfrm>
              <a:off x="3840" y="3216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Л</a:t>
              </a:r>
            </a:p>
          </p:txBody>
        </p:sp>
        <p:sp>
          <p:nvSpPr>
            <p:cNvPr id="117837" name="Text Box 57"/>
            <p:cNvSpPr txBox="1">
              <a:spLocks noChangeArrowheads="1"/>
            </p:cNvSpPr>
            <p:nvPr/>
          </p:nvSpPr>
          <p:spPr bwMode="auto">
            <a:xfrm>
              <a:off x="4272" y="3216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Т</a:t>
              </a:r>
            </a:p>
          </p:txBody>
        </p:sp>
        <p:sp>
          <p:nvSpPr>
            <p:cNvPr id="117838" name="Text Box 58"/>
            <p:cNvSpPr txBox="1">
              <a:spLocks noChangeArrowheads="1"/>
            </p:cNvSpPr>
            <p:nvPr/>
          </p:nvSpPr>
          <p:spPr bwMode="auto">
            <a:xfrm>
              <a:off x="4704" y="3216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17839" name="Text Box 59"/>
            <p:cNvSpPr txBox="1">
              <a:spLocks noChangeArrowheads="1"/>
            </p:cNvSpPr>
            <p:nvPr/>
          </p:nvSpPr>
          <p:spPr bwMode="auto">
            <a:xfrm>
              <a:off x="5136" y="3216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117840" name="Text Box 60"/>
            <p:cNvSpPr txBox="1">
              <a:spLocks noChangeArrowheads="1"/>
            </p:cNvSpPr>
            <p:nvPr/>
          </p:nvSpPr>
          <p:spPr bwMode="auto">
            <a:xfrm>
              <a:off x="3072" y="3552"/>
              <a:ext cx="33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117841" name="Text Box 61"/>
            <p:cNvSpPr txBox="1">
              <a:spLocks noChangeArrowheads="1"/>
            </p:cNvSpPr>
            <p:nvPr/>
          </p:nvSpPr>
          <p:spPr bwMode="auto">
            <a:xfrm>
              <a:off x="3408" y="3552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117842" name="Text Box 62"/>
            <p:cNvSpPr txBox="1">
              <a:spLocks noChangeArrowheads="1"/>
            </p:cNvSpPr>
            <p:nvPr/>
          </p:nvSpPr>
          <p:spPr bwMode="auto">
            <a:xfrm>
              <a:off x="3840" y="3552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17843" name="Text Box 63"/>
            <p:cNvSpPr txBox="1">
              <a:spLocks noChangeArrowheads="1"/>
            </p:cNvSpPr>
            <p:nvPr/>
          </p:nvSpPr>
          <p:spPr bwMode="auto">
            <a:xfrm>
              <a:off x="4272" y="3552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117844" name="Text Box 64"/>
            <p:cNvSpPr txBox="1">
              <a:spLocks noChangeArrowheads="1"/>
            </p:cNvSpPr>
            <p:nvPr/>
          </p:nvSpPr>
          <p:spPr bwMode="auto">
            <a:xfrm>
              <a:off x="4704" y="3552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117845" name="Text Box 65"/>
            <p:cNvSpPr txBox="1">
              <a:spLocks noChangeArrowheads="1"/>
            </p:cNvSpPr>
            <p:nvPr/>
          </p:nvSpPr>
          <p:spPr bwMode="auto">
            <a:xfrm>
              <a:off x="5136" y="3552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117846" name="Text Box 66"/>
            <p:cNvSpPr txBox="1">
              <a:spLocks noChangeArrowheads="1"/>
            </p:cNvSpPr>
            <p:nvPr/>
          </p:nvSpPr>
          <p:spPr bwMode="auto">
            <a:xfrm>
              <a:off x="3072" y="3888"/>
              <a:ext cx="33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117847" name="Text Box 67"/>
            <p:cNvSpPr txBox="1">
              <a:spLocks noChangeArrowheads="1"/>
            </p:cNvSpPr>
            <p:nvPr/>
          </p:nvSpPr>
          <p:spPr bwMode="auto">
            <a:xfrm>
              <a:off x="3408" y="3888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К</a:t>
              </a:r>
            </a:p>
          </p:txBody>
        </p:sp>
        <p:sp>
          <p:nvSpPr>
            <p:cNvPr id="117848" name="Text Box 68"/>
            <p:cNvSpPr txBox="1">
              <a:spLocks noChangeArrowheads="1"/>
            </p:cNvSpPr>
            <p:nvPr/>
          </p:nvSpPr>
          <p:spPr bwMode="auto">
            <a:xfrm>
              <a:off x="3840" y="3888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Ш</a:t>
              </a:r>
            </a:p>
          </p:txBody>
        </p:sp>
        <p:sp>
          <p:nvSpPr>
            <p:cNvPr id="117849" name="Text Box 69"/>
            <p:cNvSpPr txBox="1">
              <a:spLocks noChangeArrowheads="1"/>
            </p:cNvSpPr>
            <p:nvPr/>
          </p:nvSpPr>
          <p:spPr bwMode="auto">
            <a:xfrm>
              <a:off x="4272" y="3888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17850" name="Text Box 70"/>
            <p:cNvSpPr txBox="1">
              <a:spLocks noChangeArrowheads="1"/>
            </p:cNvSpPr>
            <p:nvPr/>
          </p:nvSpPr>
          <p:spPr bwMode="auto">
            <a:xfrm>
              <a:off x="4704" y="3888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Б</a:t>
              </a:r>
            </a:p>
          </p:txBody>
        </p:sp>
        <p:sp>
          <p:nvSpPr>
            <p:cNvPr id="117851" name="Text Box 71"/>
            <p:cNvSpPr txBox="1">
              <a:spLocks noChangeArrowheads="1"/>
            </p:cNvSpPr>
            <p:nvPr/>
          </p:nvSpPr>
          <p:spPr bwMode="auto">
            <a:xfrm>
              <a:off x="5136" y="3888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О</a:t>
              </a:r>
            </a:p>
          </p:txBody>
        </p:sp>
      </p:grpSp>
      <p:grpSp>
        <p:nvGrpSpPr>
          <p:cNvPr id="8" name="Group 72"/>
          <p:cNvGrpSpPr>
            <a:grpSpLocks/>
          </p:cNvGrpSpPr>
          <p:nvPr/>
        </p:nvGrpSpPr>
        <p:grpSpPr bwMode="auto">
          <a:xfrm>
            <a:off x="1042988" y="4267200"/>
            <a:ext cx="3962400" cy="2590800"/>
            <a:chOff x="3072" y="2544"/>
            <a:chExt cx="2496" cy="1632"/>
          </a:xfrm>
        </p:grpSpPr>
        <p:grpSp>
          <p:nvGrpSpPr>
            <p:cNvPr id="117769" name="Group 73"/>
            <p:cNvGrpSpPr>
              <a:grpSpLocks/>
            </p:cNvGrpSpPr>
            <p:nvPr/>
          </p:nvGrpSpPr>
          <p:grpSpPr bwMode="auto">
            <a:xfrm>
              <a:off x="3072" y="2544"/>
              <a:ext cx="2496" cy="1583"/>
              <a:chOff x="3072" y="2544"/>
              <a:chExt cx="2496" cy="1583"/>
            </a:xfrm>
          </p:grpSpPr>
          <p:grpSp>
            <p:nvGrpSpPr>
              <p:cNvPr id="117788" name="Group 74"/>
              <p:cNvGrpSpPr>
                <a:grpSpLocks/>
              </p:cNvGrpSpPr>
              <p:nvPr/>
            </p:nvGrpSpPr>
            <p:grpSpPr bwMode="auto">
              <a:xfrm>
                <a:off x="3072" y="2544"/>
                <a:ext cx="2495" cy="1583"/>
                <a:chOff x="3072" y="2544"/>
                <a:chExt cx="2495" cy="1583"/>
              </a:xfrm>
            </p:grpSpPr>
            <p:sp>
              <p:nvSpPr>
                <p:cNvPr id="117801" name="Rectangle 75"/>
                <p:cNvSpPr>
                  <a:spLocks noChangeArrowheads="1"/>
                </p:cNvSpPr>
                <p:nvPr/>
              </p:nvSpPr>
              <p:spPr bwMode="auto">
                <a:xfrm>
                  <a:off x="3072" y="3888"/>
                  <a:ext cx="2496" cy="240"/>
                </a:xfrm>
                <a:prstGeom prst="rect">
                  <a:avLst/>
                </a:prstGeom>
                <a:solidFill>
                  <a:srgbClr val="CC0099"/>
                </a:solidFill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7802" name="Line 76"/>
                <p:cNvSpPr>
                  <a:spLocks noChangeShapeType="1"/>
                </p:cNvSpPr>
                <p:nvPr/>
              </p:nvSpPr>
              <p:spPr bwMode="auto">
                <a:xfrm>
                  <a:off x="3408" y="3888"/>
                  <a:ext cx="1" cy="240"/>
                </a:xfrm>
                <a:prstGeom prst="line">
                  <a:avLst/>
                </a:prstGeom>
                <a:noFill/>
                <a:ln w="9360">
                  <a:solidFill>
                    <a:srgbClr val="FFFF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17803" name="Group 77"/>
                <p:cNvGrpSpPr>
                  <a:grpSpLocks/>
                </p:cNvGrpSpPr>
                <p:nvPr/>
              </p:nvGrpSpPr>
              <p:grpSpPr bwMode="auto">
                <a:xfrm>
                  <a:off x="3072" y="2544"/>
                  <a:ext cx="2495" cy="1583"/>
                  <a:chOff x="3072" y="2544"/>
                  <a:chExt cx="2495" cy="1583"/>
                </a:xfrm>
              </p:grpSpPr>
              <p:grpSp>
                <p:nvGrpSpPr>
                  <p:cNvPr id="117804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3072" y="2544"/>
                    <a:ext cx="2495" cy="1583"/>
                    <a:chOff x="3072" y="2544"/>
                    <a:chExt cx="2495" cy="1583"/>
                  </a:xfrm>
                </p:grpSpPr>
                <p:sp>
                  <p:nvSpPr>
                    <p:cNvPr id="117812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2544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7813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216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7814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72" y="3552"/>
                      <a:ext cx="2496" cy="240"/>
                    </a:xfrm>
                    <a:prstGeom prst="rect">
                      <a:avLst/>
                    </a:prstGeom>
                    <a:solidFill>
                      <a:srgbClr val="CC0099"/>
                    </a:solidFill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17815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16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17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8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18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19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20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21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2544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22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23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24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216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25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26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27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28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552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29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40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30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31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704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7832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36" y="3888"/>
                      <a:ext cx="1" cy="240"/>
                    </a:xfrm>
                    <a:prstGeom prst="line">
                      <a:avLst/>
                    </a:prstGeom>
                    <a:noFill/>
                    <a:ln w="9360">
                      <a:solidFill>
                        <a:srgbClr val="FFFFCC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7805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2880"/>
                    <a:ext cx="2496" cy="240"/>
                  </a:xfrm>
                  <a:prstGeom prst="rect">
                    <a:avLst/>
                  </a:prstGeom>
                  <a:solidFill>
                    <a:srgbClr val="CC0099"/>
                  </a:solidFill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17806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807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3840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808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809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4704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810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2880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17811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4272" y="3216"/>
                    <a:ext cx="1" cy="240"/>
                  </a:xfrm>
                  <a:prstGeom prst="line">
                    <a:avLst/>
                  </a:prstGeom>
                  <a:noFill/>
                  <a:ln w="9360">
                    <a:solidFill>
                      <a:srgbClr val="FFFF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117789" name="Text Box 107"/>
              <p:cNvSpPr txBox="1">
                <a:spLocks noChangeArrowheads="1"/>
              </p:cNvSpPr>
              <p:nvPr/>
            </p:nvSpPr>
            <p:spPr bwMode="auto">
              <a:xfrm>
                <a:off x="3072" y="2544"/>
                <a:ext cx="336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117790" name="Text Box 108"/>
              <p:cNvSpPr txBox="1">
                <a:spLocks noChangeArrowheads="1"/>
              </p:cNvSpPr>
              <p:nvPr/>
            </p:nvSpPr>
            <p:spPr bwMode="auto">
              <a:xfrm>
                <a:off x="3408" y="2544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Б</a:t>
                </a:r>
              </a:p>
            </p:txBody>
          </p:sp>
          <p:sp>
            <p:nvSpPr>
              <p:cNvPr id="117791" name="Text Box 109"/>
              <p:cNvSpPr txBox="1">
                <a:spLocks noChangeArrowheads="1"/>
              </p:cNvSpPr>
              <p:nvPr/>
            </p:nvSpPr>
            <p:spPr bwMode="auto">
              <a:xfrm>
                <a:off x="3840" y="2544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Ъ</a:t>
                </a:r>
              </a:p>
            </p:txBody>
          </p:sp>
          <p:sp>
            <p:nvSpPr>
              <p:cNvPr id="117792" name="Text Box 110"/>
              <p:cNvSpPr txBox="1">
                <a:spLocks noChangeArrowheads="1"/>
              </p:cNvSpPr>
              <p:nvPr/>
            </p:nvSpPr>
            <p:spPr bwMode="auto">
              <a:xfrm>
                <a:off x="4272" y="2544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Е</a:t>
                </a:r>
              </a:p>
            </p:txBody>
          </p:sp>
          <p:sp>
            <p:nvSpPr>
              <p:cNvPr id="117793" name="Text Box 111"/>
              <p:cNvSpPr txBox="1">
                <a:spLocks noChangeArrowheads="1"/>
              </p:cNvSpPr>
              <p:nvPr/>
            </p:nvSpPr>
            <p:spPr bwMode="auto">
              <a:xfrm>
                <a:off x="4704" y="2544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117794" name="Text Box 112"/>
              <p:cNvSpPr txBox="1">
                <a:spLocks noChangeArrowheads="1"/>
              </p:cNvSpPr>
              <p:nvPr/>
            </p:nvSpPr>
            <p:spPr bwMode="auto">
              <a:xfrm>
                <a:off x="5136" y="2544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Т</a:t>
                </a:r>
              </a:p>
            </p:txBody>
          </p:sp>
          <p:sp>
            <p:nvSpPr>
              <p:cNvPr id="117795" name="Text Box 113"/>
              <p:cNvSpPr txBox="1">
                <a:spLocks noChangeArrowheads="1"/>
              </p:cNvSpPr>
              <p:nvPr/>
            </p:nvSpPr>
            <p:spPr bwMode="auto">
              <a:xfrm>
                <a:off x="3072" y="2880"/>
                <a:ext cx="336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К</a:t>
                </a:r>
              </a:p>
            </p:txBody>
          </p:sp>
          <p:sp>
            <p:nvSpPr>
              <p:cNvPr id="117796" name="Text Box 114"/>
              <p:cNvSpPr txBox="1">
                <a:spLocks noChangeArrowheads="1"/>
              </p:cNvSpPr>
              <p:nvPr/>
            </p:nvSpPr>
            <p:spPr bwMode="auto">
              <a:xfrm>
                <a:off x="3408" y="2880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У</a:t>
                </a:r>
              </a:p>
            </p:txBody>
          </p:sp>
          <p:sp>
            <p:nvSpPr>
              <p:cNvPr id="117797" name="Text Box 115"/>
              <p:cNvSpPr txBox="1">
                <a:spLocks noChangeArrowheads="1"/>
              </p:cNvSpPr>
              <p:nvPr/>
            </p:nvSpPr>
            <p:spPr bwMode="auto">
              <a:xfrm>
                <a:off x="3840" y="2880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  <p:sp>
            <p:nvSpPr>
              <p:cNvPr id="117798" name="Text Box 116"/>
              <p:cNvSpPr txBox="1">
                <a:spLocks noChangeArrowheads="1"/>
              </p:cNvSpPr>
              <p:nvPr/>
            </p:nvSpPr>
            <p:spPr bwMode="auto">
              <a:xfrm>
                <a:off x="4272" y="2880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С</a:t>
                </a:r>
              </a:p>
            </p:txBody>
          </p:sp>
          <p:sp>
            <p:nvSpPr>
              <p:cNvPr id="117799" name="Text Box 117"/>
              <p:cNvSpPr txBox="1">
                <a:spLocks noChangeArrowheads="1"/>
              </p:cNvSpPr>
              <p:nvPr/>
            </p:nvSpPr>
            <p:spPr bwMode="auto">
              <a:xfrm>
                <a:off x="4704" y="2880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О</a:t>
                </a:r>
              </a:p>
            </p:txBody>
          </p:sp>
          <p:sp>
            <p:nvSpPr>
              <p:cNvPr id="117800" name="Text Box 118"/>
              <p:cNvSpPr txBox="1">
                <a:spLocks noChangeArrowheads="1"/>
              </p:cNvSpPr>
              <p:nvPr/>
            </p:nvSpPr>
            <p:spPr bwMode="auto">
              <a:xfrm>
                <a:off x="5136" y="2880"/>
                <a:ext cx="432" cy="2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pPr algn="ctr" defTabSz="449263">
                  <a:buSzPct val="10000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ru-RU" sz="2400">
                    <a:solidFill>
                      <a:srgbClr val="FFFFCC"/>
                    </a:solidFill>
                    <a:latin typeface="Times New Roman" pitchFamily="18" charset="0"/>
                  </a:rPr>
                  <a:t>Р</a:t>
                </a:r>
              </a:p>
            </p:txBody>
          </p:sp>
        </p:grpSp>
        <p:sp>
          <p:nvSpPr>
            <p:cNvPr id="40055" name="Text Box 119"/>
            <p:cNvSpPr txBox="1">
              <a:spLocks noChangeArrowheads="1"/>
            </p:cNvSpPr>
            <p:nvPr/>
          </p:nvSpPr>
          <p:spPr bwMode="auto">
            <a:xfrm>
              <a:off x="3072" y="3216"/>
              <a:ext cx="336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40056" name="Text Box 120"/>
            <p:cNvSpPr txBox="1">
              <a:spLocks noChangeArrowheads="1"/>
            </p:cNvSpPr>
            <p:nvPr/>
          </p:nvSpPr>
          <p:spPr bwMode="auto">
            <a:xfrm>
              <a:off x="3408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Т</a:t>
              </a:r>
            </a:p>
          </p:txBody>
        </p:sp>
        <p:sp>
          <p:nvSpPr>
            <p:cNvPr id="40057" name="Text Box 121"/>
            <p:cNvSpPr txBox="1">
              <a:spLocks noChangeArrowheads="1"/>
            </p:cNvSpPr>
            <p:nvPr/>
          </p:nvSpPr>
          <p:spPr bwMode="auto">
            <a:xfrm>
              <a:off x="3840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40058" name="Text Box 122"/>
            <p:cNvSpPr txBox="1">
              <a:spLocks noChangeArrowheads="1"/>
            </p:cNvSpPr>
            <p:nvPr/>
          </p:nvSpPr>
          <p:spPr bwMode="auto">
            <a:xfrm>
              <a:off x="4272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Л</a:t>
              </a:r>
            </a:p>
          </p:txBody>
        </p:sp>
        <p:sp>
          <p:nvSpPr>
            <p:cNvPr id="40059" name="Text Box 123"/>
            <p:cNvSpPr txBox="1">
              <a:spLocks noChangeArrowheads="1"/>
            </p:cNvSpPr>
            <p:nvPr/>
          </p:nvSpPr>
          <p:spPr bwMode="auto">
            <a:xfrm>
              <a:off x="4704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40060" name="Text Box 124"/>
            <p:cNvSpPr txBox="1">
              <a:spLocks noChangeArrowheads="1"/>
            </p:cNvSpPr>
            <p:nvPr/>
          </p:nvSpPr>
          <p:spPr bwMode="auto">
            <a:xfrm>
              <a:off x="5136" y="3216"/>
              <a:ext cx="432" cy="28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lang="ru-RU" sz="2400" b="1" i="1">
                  <a:solidFill>
                    <a:srgbClr val="FFFF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Я</a:t>
              </a:r>
            </a:p>
          </p:txBody>
        </p:sp>
        <p:sp>
          <p:nvSpPr>
            <p:cNvPr id="117776" name="Text Box 125"/>
            <p:cNvSpPr txBox="1">
              <a:spLocks noChangeArrowheads="1"/>
            </p:cNvSpPr>
            <p:nvPr/>
          </p:nvSpPr>
          <p:spPr bwMode="auto">
            <a:xfrm>
              <a:off x="3072" y="3552"/>
              <a:ext cx="33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М</a:t>
              </a:r>
            </a:p>
          </p:txBody>
        </p:sp>
        <p:sp>
          <p:nvSpPr>
            <p:cNvPr id="117777" name="Text Box 126"/>
            <p:cNvSpPr txBox="1">
              <a:spLocks noChangeArrowheads="1"/>
            </p:cNvSpPr>
            <p:nvPr/>
          </p:nvSpPr>
          <p:spPr bwMode="auto">
            <a:xfrm>
              <a:off x="3408" y="3552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  <p:sp>
          <p:nvSpPr>
            <p:cNvPr id="117778" name="Text Box 127"/>
            <p:cNvSpPr txBox="1">
              <a:spLocks noChangeArrowheads="1"/>
            </p:cNvSpPr>
            <p:nvPr/>
          </p:nvSpPr>
          <p:spPr bwMode="auto">
            <a:xfrm>
              <a:off x="3840" y="3552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117779" name="Text Box 128"/>
            <p:cNvSpPr txBox="1">
              <a:spLocks noChangeArrowheads="1"/>
            </p:cNvSpPr>
            <p:nvPr/>
          </p:nvSpPr>
          <p:spPr bwMode="auto">
            <a:xfrm>
              <a:off x="4272" y="3552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С</a:t>
              </a:r>
            </a:p>
          </p:txBody>
        </p:sp>
        <p:sp>
          <p:nvSpPr>
            <p:cNvPr id="117780" name="Text Box 129"/>
            <p:cNvSpPr txBox="1">
              <a:spLocks noChangeArrowheads="1"/>
            </p:cNvSpPr>
            <p:nvPr/>
          </p:nvSpPr>
          <p:spPr bwMode="auto">
            <a:xfrm>
              <a:off x="4704" y="3552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117781" name="Text Box 130"/>
            <p:cNvSpPr txBox="1">
              <a:spLocks noChangeArrowheads="1"/>
            </p:cNvSpPr>
            <p:nvPr/>
          </p:nvSpPr>
          <p:spPr bwMode="auto">
            <a:xfrm>
              <a:off x="5136" y="3552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В</a:t>
              </a:r>
            </a:p>
          </p:txBody>
        </p:sp>
        <p:sp>
          <p:nvSpPr>
            <p:cNvPr id="117782" name="Text Box 131"/>
            <p:cNvSpPr txBox="1">
              <a:spLocks noChangeArrowheads="1"/>
            </p:cNvSpPr>
            <p:nvPr/>
          </p:nvSpPr>
          <p:spPr bwMode="auto">
            <a:xfrm>
              <a:off x="3072" y="3888"/>
              <a:ext cx="336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О</a:t>
              </a:r>
            </a:p>
          </p:txBody>
        </p:sp>
        <p:sp>
          <p:nvSpPr>
            <p:cNvPr id="117783" name="Text Box 132"/>
            <p:cNvSpPr txBox="1">
              <a:spLocks noChangeArrowheads="1"/>
            </p:cNvSpPr>
            <p:nvPr/>
          </p:nvSpPr>
          <p:spPr bwMode="auto">
            <a:xfrm>
              <a:off x="3408" y="3888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Ш</a:t>
              </a:r>
            </a:p>
          </p:txBody>
        </p:sp>
        <p:sp>
          <p:nvSpPr>
            <p:cNvPr id="117784" name="Text Box 133"/>
            <p:cNvSpPr txBox="1">
              <a:spLocks noChangeArrowheads="1"/>
            </p:cNvSpPr>
            <p:nvPr/>
          </p:nvSpPr>
          <p:spPr bwMode="auto">
            <a:xfrm>
              <a:off x="3840" y="3888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И</a:t>
              </a:r>
            </a:p>
          </p:txBody>
        </p:sp>
        <p:sp>
          <p:nvSpPr>
            <p:cNvPr id="117785" name="Text Box 134"/>
            <p:cNvSpPr txBox="1">
              <a:spLocks noChangeArrowheads="1"/>
            </p:cNvSpPr>
            <p:nvPr/>
          </p:nvSpPr>
          <p:spPr bwMode="auto">
            <a:xfrm>
              <a:off x="4272" y="3888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Б</a:t>
              </a:r>
            </a:p>
          </p:txBody>
        </p:sp>
        <p:sp>
          <p:nvSpPr>
            <p:cNvPr id="117786" name="Text Box 135"/>
            <p:cNvSpPr txBox="1">
              <a:spLocks noChangeArrowheads="1"/>
            </p:cNvSpPr>
            <p:nvPr/>
          </p:nvSpPr>
          <p:spPr bwMode="auto">
            <a:xfrm>
              <a:off x="4704" y="3888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К</a:t>
              </a:r>
            </a:p>
          </p:txBody>
        </p:sp>
        <p:sp>
          <p:nvSpPr>
            <p:cNvPr id="117787" name="Text Box 136"/>
            <p:cNvSpPr txBox="1">
              <a:spLocks noChangeArrowheads="1"/>
            </p:cNvSpPr>
            <p:nvPr/>
          </p:nvSpPr>
          <p:spPr bwMode="auto">
            <a:xfrm>
              <a:off x="5136" y="3888"/>
              <a:ext cx="432" cy="2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49263">
                <a:buSzPct val="10000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>
                  <a:solidFill>
                    <a:srgbClr val="FFFFCC"/>
                  </a:solidFill>
                  <a:latin typeface="Times New Roman" pitchFamily="18" charset="0"/>
                </a:rPr>
                <a:t>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142984"/>
            <a:ext cx="7344816" cy="2520280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kern="0" cap="all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</a:rPr>
              <a:t>СПАСИБО</a:t>
            </a:r>
            <a:r>
              <a:rPr lang="ru-RU" sz="72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</a:rPr>
              <a:t> </a:t>
            </a:r>
            <a:r>
              <a:rPr lang="ru-RU" sz="7200" b="1" kern="0" cap="all" dirty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</a:rPr>
              <a:t>ВСЕМ!</a:t>
            </a:r>
            <a:endParaRPr lang="en-US" sz="7200" b="1" kern="0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/>
              <a:ea typeface="Times New Roman"/>
            </a:endParaRPr>
          </a:p>
          <a:p>
            <a:pPr algn="ctr">
              <a:defRPr/>
            </a:pPr>
            <a:r>
              <a:rPr lang="ru-RU" sz="72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</a:rPr>
              <a:t> </a:t>
            </a:r>
            <a:r>
              <a:rPr lang="ru-RU" sz="7200" b="1" kern="0" cap="all" dirty="0">
                <a:ln/>
                <a:solidFill>
                  <a:srgbClr val="CC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</a:rPr>
              <a:t>ДО</a:t>
            </a:r>
            <a:r>
              <a:rPr lang="ru-RU" sz="72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</a:rPr>
              <a:t> </a:t>
            </a:r>
            <a:r>
              <a:rPr lang="ru-RU" sz="7200" b="1" kern="0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</a:rPr>
              <a:t>НОВЫХ</a:t>
            </a:r>
            <a:r>
              <a:rPr lang="ru-RU" sz="7200" b="1" kern="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</a:rPr>
              <a:t> </a:t>
            </a:r>
            <a:r>
              <a:rPr lang="ru-RU" sz="7200" b="1" kern="0" cap="all" dirty="0">
                <a:ln/>
                <a:solidFill>
                  <a:srgbClr val="92D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/>
                <a:ea typeface="Times New Roman"/>
              </a:rPr>
              <a:t>ВСТРЕЧ!</a:t>
            </a:r>
            <a:endParaRPr lang="ru-RU" sz="7200" b="1" cap="all" dirty="0">
              <a:ln/>
              <a:solidFill>
                <a:srgbClr val="92D05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dirty="0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dirty="0" smtClean="0">
                <a:solidFill>
                  <a:srgbClr val="FF0066"/>
                </a:solidFill>
                <a:latin typeface="Arial" charset="0"/>
              </a:rPr>
              <a:t>6</a:t>
            </a:r>
            <a:r>
              <a:rPr lang="ru-RU" sz="6000" b="1" i="1" u="sng" dirty="0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7786687" cy="2357437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Дым от костра восходит ввысь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И тает, уходя во тьму.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Ты у костра, ты приглядись: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Уходит ввысь... А почему?</a:t>
            </a:r>
          </a:p>
          <a:p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86190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pic>
        <p:nvPicPr>
          <p:cNvPr id="55301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1713" y="4029075"/>
            <a:ext cx="3062287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2" name="Прямоугольник 1"/>
          <p:cNvSpPr>
            <a:spLocks noChangeArrowheads="1"/>
          </p:cNvSpPr>
          <p:nvPr/>
        </p:nvSpPr>
        <p:spPr bwMode="auto">
          <a:xfrm>
            <a:off x="611188" y="5157788"/>
            <a:ext cx="4572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Дым тёплый, его плотность меньше и он, вытесняясь более холодным воздухом, поднимается вверх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u="sng" dirty="0" smtClean="0">
                <a:solidFill>
                  <a:srgbClr val="FF0066"/>
                </a:solidFill>
              </a:rPr>
              <a:t>Физика </a:t>
            </a:r>
            <a:r>
              <a:rPr lang="ru-RU" sz="6000" b="1" i="1" u="sng" dirty="0" smtClean="0">
                <a:solidFill>
                  <a:srgbClr val="FF0066"/>
                </a:solidFill>
                <a:latin typeface="Arial" charset="0"/>
              </a:rPr>
              <a:t>7</a:t>
            </a:r>
            <a:r>
              <a:rPr lang="ru-RU" sz="6000" b="1" i="1" u="sng" dirty="0" smtClean="0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7786687" cy="23574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dirty="0" smtClean="0"/>
              <a:t> ЛОВКОСТЬ  ДИДОНЫ.</a:t>
            </a:r>
          </a:p>
          <a:p>
            <a:r>
              <a:rPr lang="ru-RU" sz="1800" dirty="0" smtClean="0"/>
              <a:t>Об основании города Карфагена существует древнее предание. </a:t>
            </a:r>
            <a:r>
              <a:rPr lang="ru-RU" sz="1800" dirty="0" err="1" smtClean="0"/>
              <a:t>Дидона</a:t>
            </a:r>
            <a:r>
              <a:rPr lang="ru-RU" sz="1800" smtClean="0"/>
              <a:t>, дочь тирского царя, потеряв мужа, убитого ее братом, бежала в Африку. Там она купила у нумидийского царя столько земли, «сколько занимает воловья шкура». Когда сделка состоялась, Дидона разрезала воловью шкуру на тонкие ремешки и благодаря такой уловке охватила участок земли, достаточный для сооружения крепости. Так, будто бы, возникла крепость Карфаген, а впоследствии был построен и город. Попробуйте приблизительно определить, какую площадь могла, согласно этому преданию, занять крепость, если считать, что размер воловьей шкуры 4 кв. метра, а ширина ремешков, на которые Дидона ее разрезала, 1 мм.</a:t>
            </a:r>
            <a:r>
              <a:rPr lang="ru-RU" sz="1600" smtClean="0"/>
              <a:t>  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26995" y="5213356"/>
            <a:ext cx="334100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Ответ: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23850" y="6092825"/>
            <a:ext cx="578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 квадратный километр </a:t>
            </a:r>
          </a:p>
        </p:txBody>
      </p:sp>
      <p:pic>
        <p:nvPicPr>
          <p:cNvPr id="56326" name="Picture 95" descr="00003__2_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284663"/>
            <a:ext cx="2786062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нимированные (11)">
  <a:themeElements>
    <a:clrScheme name="Default Design 13">
      <a:dk1>
        <a:srgbClr val="808080"/>
      </a:dk1>
      <a:lt1>
        <a:srgbClr val="FFFFFF"/>
      </a:lt1>
      <a:dk2>
        <a:srgbClr val="5E2420"/>
      </a:dk2>
      <a:lt2>
        <a:srgbClr val="FFFFFF"/>
      </a:lt2>
      <a:accent1>
        <a:srgbClr val="D29F29"/>
      </a:accent1>
      <a:accent2>
        <a:srgbClr val="C04527"/>
      </a:accent2>
      <a:accent3>
        <a:srgbClr val="B6ACAB"/>
      </a:accent3>
      <a:accent4>
        <a:srgbClr val="DADADA"/>
      </a:accent4>
      <a:accent5>
        <a:srgbClr val="E5CDAC"/>
      </a:accent5>
      <a:accent6>
        <a:srgbClr val="AE3E22"/>
      </a:accent6>
      <a:hlink>
        <a:srgbClr val="B89749"/>
      </a:hlink>
      <a:folHlink>
        <a:srgbClr val="B58346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5E2420"/>
        </a:dk2>
        <a:lt2>
          <a:srgbClr val="FFFFFF"/>
        </a:lt2>
        <a:accent1>
          <a:srgbClr val="D29F29"/>
        </a:accent1>
        <a:accent2>
          <a:srgbClr val="C04527"/>
        </a:accent2>
        <a:accent3>
          <a:srgbClr val="B6ACAB"/>
        </a:accent3>
        <a:accent4>
          <a:srgbClr val="DADADA"/>
        </a:accent4>
        <a:accent5>
          <a:srgbClr val="E5CDAC"/>
        </a:accent5>
        <a:accent6>
          <a:srgbClr val="AE3E22"/>
        </a:accent6>
        <a:hlink>
          <a:srgbClr val="B89749"/>
        </a:hlink>
        <a:folHlink>
          <a:srgbClr val="B5834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5C1F00"/>
        </a:dk1>
        <a:lt1>
          <a:srgbClr val="FFFFFF"/>
        </a:lt1>
        <a:dk2>
          <a:srgbClr val="5E2420"/>
        </a:dk2>
        <a:lt2>
          <a:srgbClr val="FFFFFF"/>
        </a:lt2>
        <a:accent1>
          <a:srgbClr val="713E39"/>
        </a:accent1>
        <a:accent2>
          <a:srgbClr val="BE7960"/>
        </a:accent2>
        <a:accent3>
          <a:srgbClr val="B6ACAB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2555</Words>
  <Application>Microsoft Office PowerPoint</Application>
  <PresentationFormat>Экран (4:3)</PresentationFormat>
  <Paragraphs>551</Paragraphs>
  <Slides>77</Slides>
  <Notes>2</Notes>
  <HiddenSlides>0</HiddenSlides>
  <MMClips>1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81" baseType="lpstr">
      <vt:lpstr>2_Тема Office</vt:lpstr>
      <vt:lpstr>Аспект</vt:lpstr>
      <vt:lpstr>анимированные (11)</vt:lpstr>
      <vt:lpstr>Формула</vt:lpstr>
      <vt:lpstr>МИФ АССОРТИ</vt:lpstr>
      <vt:lpstr> I тур</vt:lpstr>
      <vt:lpstr>Физика 10</vt:lpstr>
      <vt:lpstr>Физика 20</vt:lpstr>
      <vt:lpstr>Физика 30</vt:lpstr>
      <vt:lpstr>Физика 40</vt:lpstr>
      <vt:lpstr>Физика 50</vt:lpstr>
      <vt:lpstr>Физика 60</vt:lpstr>
      <vt:lpstr>Физика 70</vt:lpstr>
      <vt:lpstr>Физика 80</vt:lpstr>
      <vt:lpstr>Математика 10</vt:lpstr>
      <vt:lpstr>Математика 20</vt:lpstr>
      <vt:lpstr>Математика 30</vt:lpstr>
      <vt:lpstr>Математика 40</vt:lpstr>
      <vt:lpstr>Кот в мешке</vt:lpstr>
      <vt:lpstr>Математика 60</vt:lpstr>
      <vt:lpstr>Математика 70</vt:lpstr>
      <vt:lpstr>Математика 80</vt:lpstr>
      <vt:lpstr>Информатика 10</vt:lpstr>
      <vt:lpstr>Информатика 20</vt:lpstr>
      <vt:lpstr>Информатика 30</vt:lpstr>
      <vt:lpstr>Информатика 40</vt:lpstr>
      <vt:lpstr>Информатика 50</vt:lpstr>
      <vt:lpstr>Информатика 60</vt:lpstr>
      <vt:lpstr>Информатика 70 </vt:lpstr>
      <vt:lpstr>Информатика 80</vt:lpstr>
      <vt:lpstr> II тур</vt:lpstr>
      <vt:lpstr>Физика 10</vt:lpstr>
      <vt:lpstr>           Физика 20</vt:lpstr>
      <vt:lpstr>Физика 30</vt:lpstr>
      <vt:lpstr>Физика 40</vt:lpstr>
      <vt:lpstr>Физика 50</vt:lpstr>
      <vt:lpstr>Физика 60</vt:lpstr>
      <vt:lpstr>Физика 70</vt:lpstr>
      <vt:lpstr>Физика 80</vt:lpstr>
      <vt:lpstr> </vt:lpstr>
      <vt:lpstr>Математика 20</vt:lpstr>
      <vt:lpstr>Математика 30</vt:lpstr>
      <vt:lpstr>Математика 40</vt:lpstr>
      <vt:lpstr>Математика 50</vt:lpstr>
      <vt:lpstr>Математика 60</vt:lpstr>
      <vt:lpstr>Математика 70</vt:lpstr>
      <vt:lpstr>Математика 80</vt:lpstr>
      <vt:lpstr>Информатика 10 </vt:lpstr>
      <vt:lpstr>Информатика 20</vt:lpstr>
      <vt:lpstr>Информатика 30</vt:lpstr>
      <vt:lpstr>Информатика 40</vt:lpstr>
      <vt:lpstr>Информатика 50</vt:lpstr>
      <vt:lpstr>Информатика 60</vt:lpstr>
      <vt:lpstr>Информатика 70</vt:lpstr>
      <vt:lpstr>Информатика 80</vt:lpstr>
      <vt:lpstr> III тур</vt:lpstr>
      <vt:lpstr>Физика 10</vt:lpstr>
      <vt:lpstr>Физика 20</vt:lpstr>
      <vt:lpstr>Физика 30</vt:lpstr>
      <vt:lpstr> </vt:lpstr>
      <vt:lpstr>Физика 50</vt:lpstr>
      <vt:lpstr>Физика 60</vt:lpstr>
      <vt:lpstr>Физика 70</vt:lpstr>
      <vt:lpstr>Физика 80</vt:lpstr>
      <vt:lpstr>Математика 10</vt:lpstr>
      <vt:lpstr>Математика 20</vt:lpstr>
      <vt:lpstr>Математика 30</vt:lpstr>
      <vt:lpstr>Математика 40</vt:lpstr>
      <vt:lpstr>Математика 50</vt:lpstr>
      <vt:lpstr>Математика 60</vt:lpstr>
      <vt:lpstr>Математика 70</vt:lpstr>
      <vt:lpstr>Математика 80</vt:lpstr>
      <vt:lpstr>Информатика 10 </vt:lpstr>
      <vt:lpstr>Информатика 20 </vt:lpstr>
      <vt:lpstr>Информатика 30 </vt:lpstr>
      <vt:lpstr>Информатика 40 </vt:lpstr>
      <vt:lpstr>Информатика 50 </vt:lpstr>
      <vt:lpstr>Информатика 60 </vt:lpstr>
      <vt:lpstr>Информатика 70 </vt:lpstr>
      <vt:lpstr>Информатика 80 </vt:lpstr>
      <vt:lpstr>Слайд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86</cp:revision>
  <dcterms:modified xsi:type="dcterms:W3CDTF">2013-01-14T17:55:40Z</dcterms:modified>
</cp:coreProperties>
</file>