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5" r:id="rId1"/>
  </p:sldMasterIdLst>
  <p:notesMasterIdLst>
    <p:notesMasterId r:id="rId41"/>
  </p:notesMasterIdLst>
  <p:handoutMasterIdLst>
    <p:handoutMasterId r:id="rId42"/>
  </p:handoutMasterIdLst>
  <p:sldIdLst>
    <p:sldId id="269" r:id="rId2"/>
    <p:sldId id="409" r:id="rId3"/>
    <p:sldId id="411" r:id="rId4"/>
    <p:sldId id="410" r:id="rId5"/>
    <p:sldId id="388" r:id="rId6"/>
    <p:sldId id="346" r:id="rId7"/>
    <p:sldId id="390" r:id="rId8"/>
    <p:sldId id="276" r:id="rId9"/>
    <p:sldId id="372" r:id="rId10"/>
    <p:sldId id="398" r:id="rId11"/>
    <p:sldId id="361" r:id="rId12"/>
    <p:sldId id="329" r:id="rId13"/>
    <p:sldId id="278" r:id="rId14"/>
    <p:sldId id="281" r:id="rId15"/>
    <p:sldId id="300" r:id="rId16"/>
    <p:sldId id="396" r:id="rId17"/>
    <p:sldId id="306" r:id="rId18"/>
    <p:sldId id="400" r:id="rId19"/>
    <p:sldId id="344" r:id="rId20"/>
    <p:sldId id="293" r:id="rId21"/>
    <p:sldId id="292" r:id="rId22"/>
    <p:sldId id="265" r:id="rId23"/>
    <p:sldId id="399" r:id="rId24"/>
    <p:sldId id="291" r:id="rId25"/>
    <p:sldId id="308" r:id="rId26"/>
    <p:sldId id="290" r:id="rId27"/>
    <p:sldId id="332" r:id="rId28"/>
    <p:sldId id="288" r:id="rId29"/>
    <p:sldId id="364" r:id="rId30"/>
    <p:sldId id="349" r:id="rId31"/>
    <p:sldId id="316" r:id="rId32"/>
    <p:sldId id="294" r:id="rId33"/>
    <p:sldId id="406" r:id="rId34"/>
    <p:sldId id="407" r:id="rId35"/>
    <p:sldId id="408" r:id="rId36"/>
    <p:sldId id="296" r:id="rId37"/>
    <p:sldId id="389" r:id="rId38"/>
    <p:sldId id="354" r:id="rId39"/>
    <p:sldId id="272" r:id="rId40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338" y="0"/>
            <a:ext cx="430371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32B755E-10FB-4809-A5F3-0971C39602DD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338" y="6456363"/>
            <a:ext cx="4303712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C2C4ECC-3843-4DBF-AA67-170770D74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49524FB-6A0E-4E73-A5AC-D5983E6DD2AF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67159C-88E3-481B-923E-F3D05643D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67159C-88E3-481B-923E-F3D05643D71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2005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A71B95-B9E2-4AAE-B31E-4AD37B51F5B3}" type="slidenum">
              <a:rPr lang="ru-RU" altLang="ru-RU" smtClean="0">
                <a:latin typeface="Times New Roman" pitchFamily="18" charset="0"/>
                <a:cs typeface="Arial" pitchFamily="34" charset="0"/>
              </a:rPr>
              <a:pPr/>
              <a:t>36</a:t>
            </a:fld>
            <a:endParaRPr lang="ru-RU" altLang="ru-RU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56DC50-5883-4A0A-95F2-422E6C644C6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2560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D0583-2995-4879-B0EB-AEFF10B857C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5335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D0583-2995-4879-B0EB-AEFF10B857C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77838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D0583-2995-4879-B0EB-AEFF10B857C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83000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D0583-2995-4879-B0EB-AEFF10B857C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0501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D0583-2995-4879-B0EB-AEFF10B857C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61245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F1048-304D-4E15-96E9-A417A0193E6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91504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CA646F-4F16-4EBA-94CE-221300F2752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17224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16344-F9A9-47E3-A1EA-E39906390E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4468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3F0C7-46A3-485F-A7BB-D34A49EBAF3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6028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F0570-13B9-43BF-8458-0D7288C21F3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2813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340C3-EAF6-433B-BC12-FA49067F5E5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3936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F6268-4444-43EC-B621-D2676A5E9FE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1551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65A553-79A0-4452-99E7-89E72D10324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7566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74F11-2398-4CCC-8227-1EFF525A820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7609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FF4891-EAD0-403B-B596-38284FBEF6C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690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DB29DA-A87F-4D7A-A453-4EF9F45EDF8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4358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5A5D0583-2995-4879-B0EB-AEFF10B857C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829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  <p:sldLayoutId id="2147484218" r:id="rId13"/>
    <p:sldLayoutId id="2147484219" r:id="rId14"/>
    <p:sldLayoutId id="2147484220" r:id="rId15"/>
    <p:sldLayoutId id="2147484221" r:id="rId16"/>
    <p:sldLayoutId id="21474842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" Target="slide7.xml"/><Relationship Id="rId7" Type="http://schemas.openxmlformats.org/officeDocument/2006/relationships/image" Target="../media/image1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slide" Target="slide8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7" Type="http://schemas.openxmlformats.org/officeDocument/2006/relationships/hyperlink" Target="http://elport.ru/articles/nanotehnologii_v_stroitelstve" TargetMode="External"/><Relationship Id="rId2" Type="http://schemas.openxmlformats.org/officeDocument/2006/relationships/hyperlink" Target="http://ru.wikipedi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no-portal.ru/post/1319" TargetMode="External"/><Relationship Id="rId5" Type="http://schemas.openxmlformats.org/officeDocument/2006/relationships/hyperlink" Target="http://www.allbest.ru/" TargetMode="External"/><Relationship Id="rId4" Type="http://schemas.openxmlformats.org/officeDocument/2006/relationships/hyperlink" Target="http://www.nanonewsnet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92150"/>
            <a:ext cx="8064896" cy="5761186"/>
          </a:xfrm>
        </p:spPr>
        <p:txBody>
          <a:bodyPr rtlCol="0">
            <a:noAutofit/>
          </a:bodyPr>
          <a:lstStyle/>
          <a:p>
            <a:pPr algn="ctr">
              <a:defRPr/>
            </a:pPr>
            <a:endParaRPr lang="ru-RU" alt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alt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макромире.»</a:t>
            </a:r>
          </a:p>
          <a:p>
            <a:pPr algn="ctr">
              <a:defRPr/>
            </a:pPr>
            <a:endParaRPr lang="ru-RU" altLang="ru-RU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 СШ № 24 г. Ельца»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1128713"/>
          </a:xfrm>
        </p:spPr>
        <p:txBody>
          <a:bodyPr/>
          <a:lstStyle/>
          <a:p>
            <a:pPr eaLnBrk="1" hangingPunct="1"/>
            <a:r>
              <a:rPr lang="ru-RU" sz="31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такое нанотехнологии?</a:t>
            </a:r>
            <a:br>
              <a:rPr lang="ru-RU" sz="31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u="sng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sz="half" idx="1"/>
          </p:nvPr>
        </p:nvSpPr>
        <p:spPr>
          <a:xfrm>
            <a:off x="2786063" y="1714500"/>
            <a:ext cx="3752850" cy="23828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b="1" u="sng" smtClean="0">
                <a:solidFill>
                  <a:srgbClr val="002060"/>
                </a:solidFill>
                <a:hlinkClick r:id="rId2" action="ppaction://hlinksldjump"/>
              </a:rPr>
              <a:t>Наномедицина</a:t>
            </a:r>
            <a:endParaRPr lang="ru-RU" b="1" u="sng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b="1" u="sng" smtClean="0">
                <a:solidFill>
                  <a:srgbClr val="002060"/>
                </a:solidFill>
                <a:hlinkClick r:id="rId3" action="ppaction://hlinksldjump"/>
              </a:rPr>
              <a:t>Биочипы</a:t>
            </a:r>
            <a:endParaRPr lang="ru-RU" b="1" u="sng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b="1" u="sng" smtClean="0">
                <a:solidFill>
                  <a:srgbClr val="002060"/>
                </a:solidFill>
                <a:hlinkClick r:id="rId3" action="ppaction://hlinksldjump"/>
              </a:rPr>
              <a:t>Наноодежда</a:t>
            </a:r>
            <a:endParaRPr lang="ru-RU" b="1" u="sng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b="1" u="sng" smtClean="0">
                <a:solidFill>
                  <a:srgbClr val="002060"/>
                </a:solidFill>
                <a:hlinkClick r:id="rId4" action="ppaction://hlinksldjump"/>
              </a:rPr>
              <a:t>Наноавтомобили</a:t>
            </a:r>
            <a:endParaRPr lang="ru-RU" b="1" u="sng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b="1" u="sng" smtClean="0">
                <a:solidFill>
                  <a:srgbClr val="002060"/>
                </a:solidFill>
                <a:hlinkClick r:id="rId4" action="ppaction://hlinksldjump"/>
              </a:rPr>
              <a:t>Военные разработки</a:t>
            </a:r>
            <a:endParaRPr lang="ru-RU" b="1" u="sng" smtClean="0">
              <a:solidFill>
                <a:srgbClr val="002060"/>
              </a:solidFill>
            </a:endParaRPr>
          </a:p>
          <a:p>
            <a:pPr eaLnBrk="1" hangingPunct="1"/>
            <a:endParaRPr lang="ru-RU" b="1" smtClean="0">
              <a:solidFill>
                <a:srgbClr val="002060"/>
              </a:solidFill>
            </a:endParaRPr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0063" y="4000500"/>
            <a:ext cx="2857500" cy="2149475"/>
          </a:xfrm>
          <a:noFill/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688" y="3635375"/>
            <a:ext cx="21399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75" y="6000750"/>
            <a:ext cx="374491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50" y="1500188"/>
            <a:ext cx="2041525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5" y="1785938"/>
            <a:ext cx="2282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8" y="4143375"/>
            <a:ext cx="22860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8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09141"/>
            <a:ext cx="8715375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3">
                    <a:shade val="75000"/>
                  </a:schemeClr>
                </a:solidFill>
              </a:rPr>
              <a:t/>
            </a:r>
            <a:br>
              <a:rPr lang="ru-RU" dirty="0">
                <a:solidFill>
                  <a:schemeClr val="accent3">
                    <a:shade val="75000"/>
                  </a:schemeClr>
                </a:solidFill>
              </a:rPr>
            </a:b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531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3"/>
            <a:ext cx="8643937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274638"/>
            <a:ext cx="8043862" cy="796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31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нанотехнологических</a:t>
            </a:r>
            <a:r>
              <a:rPr lang="ru-RU" sz="31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разработок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12875"/>
            <a:ext cx="8686800" cy="4525963"/>
          </a:xfrm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Медицина</a:t>
            </a:r>
          </a:p>
          <a:p>
            <a:pPr marL="274320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zh-CN" sz="2000" b="1" dirty="0" smtClean="0"/>
              <a:t>           </a:t>
            </a:r>
            <a:r>
              <a:rPr lang="ru-RU" altLang="zh-CN" sz="2000" b="1" dirty="0" smtClean="0">
                <a:solidFill>
                  <a:srgbClr val="002060"/>
                </a:solidFill>
              </a:rPr>
              <a:t>Применение </a:t>
            </a:r>
            <a:r>
              <a:rPr lang="ru-RU" altLang="zh-CN" sz="2000" b="1" dirty="0" err="1" smtClean="0">
                <a:solidFill>
                  <a:srgbClr val="002060"/>
                </a:solidFill>
              </a:rPr>
              <a:t>нанотехнологий</a:t>
            </a:r>
            <a:r>
              <a:rPr lang="ru-RU" altLang="zh-CN" sz="2000" b="1" dirty="0" smtClean="0">
                <a:solidFill>
                  <a:srgbClr val="002060"/>
                </a:solidFill>
              </a:rPr>
              <a:t> сделает медицину неузнаваемой. 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rgbClr val="FF6699"/>
              </a:buClr>
              <a:buFont typeface="Wingdings" pitchFamily="2" charset="2"/>
              <a:buNone/>
              <a:defRPr/>
            </a:pPr>
            <a:r>
              <a:rPr lang="ru-RU" altLang="zh-CN" sz="2000" b="1" dirty="0" smtClean="0"/>
              <a:t>    1.Наночастицы будут использоваться </a:t>
            </a:r>
            <a:r>
              <a:rPr lang="ru-RU" altLang="zh-CN" sz="2000" b="1" dirty="0" smtClean="0">
                <a:solidFill>
                  <a:srgbClr val="C00000"/>
                </a:solidFill>
              </a:rPr>
              <a:t>для точной доставки лекарств</a:t>
            </a:r>
            <a:r>
              <a:rPr lang="ru-RU" altLang="zh-CN" sz="2000" b="1" dirty="0" smtClean="0"/>
              <a:t> и управления скоростью химических реакций.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rgbClr val="FF6699"/>
              </a:buClr>
              <a:buFont typeface="Wingdings" pitchFamily="2" charset="2"/>
              <a:buNone/>
              <a:defRPr/>
            </a:pPr>
            <a:r>
              <a:rPr lang="ru-RU" altLang="zh-CN" sz="2000" b="1" dirty="0" smtClean="0"/>
              <a:t>    2.В ближайшем будущем появятся медицинские устройства размером с почтовую марку.</a:t>
            </a:r>
            <a:endParaRPr lang="ru-RU" sz="2000" b="1" dirty="0" smtClean="0"/>
          </a:p>
        </p:txBody>
      </p:sp>
      <p:pic>
        <p:nvPicPr>
          <p:cNvPr id="23556" name="Picture 11" descr="Микрофагоцит и эритроци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53125" y="3286919"/>
            <a:ext cx="1428750" cy="1152525"/>
          </a:xfrm>
          <a:noFill/>
        </p:spPr>
      </p:pic>
      <p:pic>
        <p:nvPicPr>
          <p:cNvPr id="23557" name="Picture 6" descr="Кровяные клетки с наноробот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4214813"/>
            <a:ext cx="25003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1500188" y="5929313"/>
            <a:ext cx="5929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>
                <a:solidFill>
                  <a:srgbClr val="191111"/>
                </a:solidFill>
                <a:latin typeface="Garamond" pitchFamily="18" charset="0"/>
                <a:cs typeface="Times New Roman" pitchFamily="18" charset="0"/>
              </a:rPr>
              <a:t>Нанороботы в кровеносных сосудах</a:t>
            </a: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4214813"/>
            <a:ext cx="2214563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714375"/>
          </a:xfrm>
        </p:spPr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571625"/>
            <a:ext cx="8291512" cy="22860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6699"/>
              </a:buClr>
              <a:buFont typeface="Wingdings" pitchFamily="2" charset="2"/>
              <a:buNone/>
              <a:defRPr/>
            </a:pPr>
            <a:r>
              <a:rPr lang="ru-RU" altLang="zh-CN" sz="2000" dirty="0" smtClean="0"/>
              <a:t>         </a:t>
            </a:r>
            <a:r>
              <a:rPr lang="ru-RU" altLang="zh-CN" sz="2000" b="1" dirty="0"/>
              <a:t>В</a:t>
            </a:r>
            <a:r>
              <a:rPr lang="ru-RU" altLang="zh-CN" sz="2000" b="1" dirty="0" smtClean="0"/>
              <a:t>озможно создание </a:t>
            </a:r>
            <a:r>
              <a:rPr lang="ru-RU" altLang="zh-CN" sz="2000" b="1" dirty="0" err="1" smtClean="0">
                <a:solidFill>
                  <a:srgbClr val="C00000"/>
                </a:solidFill>
              </a:rPr>
              <a:t>нанороботов</a:t>
            </a:r>
            <a:r>
              <a:rPr lang="ru-RU" altLang="zh-CN" sz="2000" b="1" dirty="0" smtClean="0">
                <a:solidFill>
                  <a:srgbClr val="C00000"/>
                </a:solidFill>
              </a:rPr>
              <a:t>-врачей</a:t>
            </a:r>
            <a:r>
              <a:rPr lang="ru-RU" altLang="zh-CN" sz="2000" b="1" dirty="0" smtClean="0"/>
              <a:t>, которые способны «жить» внутри человеческого организма, устраняя все возникающие повреждения или предотвращая их появление. Проверяя и, если надо, «исправляя» клетку за клеткой, орган за органом, </a:t>
            </a:r>
            <a:r>
              <a:rPr lang="ru-RU" altLang="zh-CN" sz="2000" b="1" dirty="0" err="1" smtClean="0">
                <a:solidFill>
                  <a:srgbClr val="C00000"/>
                </a:solidFill>
              </a:rPr>
              <a:t>наномашины</a:t>
            </a:r>
            <a:r>
              <a:rPr lang="ru-RU" altLang="zh-CN" sz="2000" b="1" dirty="0" smtClean="0">
                <a:solidFill>
                  <a:srgbClr val="C00000"/>
                </a:solidFill>
              </a:rPr>
              <a:t> </a:t>
            </a:r>
            <a:r>
              <a:rPr lang="ru-RU" altLang="zh-CN" sz="2000" b="1" dirty="0" smtClean="0"/>
              <a:t>вернут здоровье любому больному, а в дальнейшем не допустят никаких заболеваний и патологий, даже генетических. </a:t>
            </a:r>
            <a:endParaRPr lang="ru-RU" sz="2000" b="1" dirty="0" smtClean="0"/>
          </a:p>
          <a:p>
            <a:pPr marL="274320" indent="-274320"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2000" dirty="0" smtClean="0"/>
          </a:p>
        </p:txBody>
      </p:sp>
      <p:pic>
        <p:nvPicPr>
          <p:cNvPr id="24580" name="Picture 10" descr="Наноробот лечит человека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4000500"/>
            <a:ext cx="3571875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6"/>
          <p:cNvSpPr txBox="1">
            <a:spLocks noChangeArrowheads="1"/>
          </p:cNvSpPr>
          <p:nvPr/>
        </p:nvSpPr>
        <p:spPr bwMode="auto">
          <a:xfrm>
            <a:off x="785813" y="5929313"/>
            <a:ext cx="3429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Наноробот</a:t>
            </a:r>
            <a:r>
              <a:rPr lang="ru-RU" alt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лечит человека</a:t>
            </a:r>
          </a:p>
        </p:txBody>
      </p:sp>
      <p:sp>
        <p:nvSpPr>
          <p:cNvPr id="20486" name="Text Box 17"/>
          <p:cNvSpPr txBox="1">
            <a:spLocks noChangeArrowheads="1"/>
          </p:cNvSpPr>
          <p:nvPr/>
        </p:nvSpPr>
        <p:spPr bwMode="auto">
          <a:xfrm>
            <a:off x="5357813" y="5929313"/>
            <a:ext cx="33829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99FF99"/>
              </a:buClr>
              <a:buSzPct val="80000"/>
              <a:defRPr/>
            </a:pPr>
            <a:r>
              <a:rPr lang="ru-RU" alt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Нанороботы</a:t>
            </a:r>
            <a:r>
              <a:rPr lang="ru-RU" alt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учатся ходить</a:t>
            </a: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4071938"/>
            <a:ext cx="3214688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500688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Искусственный глаз вернёт </a:t>
            </a:r>
          </a:p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слепым зрение</a:t>
            </a:r>
          </a:p>
        </p:txBody>
      </p:sp>
      <p:pic>
        <p:nvPicPr>
          <p:cNvPr id="25603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3071813"/>
            <a:ext cx="3429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786313" y="5572125"/>
            <a:ext cx="457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Вакцина от ВИЧ – перспективное направление</a:t>
            </a:r>
          </a:p>
        </p:txBody>
      </p:sp>
      <p:sp>
        <p:nvSpPr>
          <p:cNvPr id="25605" name="Прямоугольник 2"/>
          <p:cNvSpPr>
            <a:spLocks noChangeArrowheads="1"/>
          </p:cNvSpPr>
          <p:nvPr/>
        </p:nvSpPr>
        <p:spPr bwMode="auto">
          <a:xfrm>
            <a:off x="4857750" y="1000125"/>
            <a:ext cx="39957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В Соединенных Штатах получила «зеленый свет» к применению первая вакцина от ВИЧ</a:t>
            </a:r>
          </a:p>
        </p:txBody>
      </p:sp>
      <p:pic>
        <p:nvPicPr>
          <p:cNvPr id="25606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3" y="2928938"/>
            <a:ext cx="3500437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Прямоугольник 7"/>
          <p:cNvSpPr>
            <a:spLocks noChangeArrowheads="1"/>
          </p:cNvSpPr>
          <p:nvPr/>
        </p:nvSpPr>
        <p:spPr bwMode="auto">
          <a:xfrm>
            <a:off x="357188" y="285750"/>
            <a:ext cx="38576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Ученые из американского университета разработали искусственный глаз, который дает возможность отсылать полученное изображение в мозг слепого человека.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100" b="1" u="sng" smtClean="0">
                <a:solidFill>
                  <a:srgbClr val="002060"/>
                </a:solidFill>
              </a:rPr>
              <a:t>Наномашины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47050" cy="4525963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ru-RU" smtClean="0"/>
              <a:t>     </a:t>
            </a:r>
            <a:r>
              <a:rPr lang="ru-RU" b="1" smtClean="0"/>
              <a:t>В нанотехнологии используются специальные </a:t>
            </a:r>
            <a:r>
              <a:rPr lang="ru-RU" b="1" smtClean="0">
                <a:solidFill>
                  <a:srgbClr val="C00000"/>
                </a:solidFill>
              </a:rPr>
              <a:t>наномашины – ассемблеры</a:t>
            </a:r>
            <a:r>
              <a:rPr lang="ru-RU" b="1" smtClean="0"/>
              <a:t>. Ассемблеры – это своеобразный сборщик атомов и молекул. Они должны захватывать их , соединять между собой  и с базовой поверхностью, а также выполнять другие манипуляции с заданным алгоритмом.</a:t>
            </a:r>
          </a:p>
        </p:txBody>
      </p:sp>
      <p:pic>
        <p:nvPicPr>
          <p:cNvPr id="26628" name="Picture 4" descr="Примерный внешний вид ассембле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572000"/>
            <a:ext cx="2643188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Прямоугольник 5"/>
          <p:cNvSpPr>
            <a:spLocks noChangeArrowheads="1"/>
          </p:cNvSpPr>
          <p:nvPr/>
        </p:nvSpPr>
        <p:spPr bwMode="auto">
          <a:xfrm>
            <a:off x="4295775" y="5373688"/>
            <a:ext cx="2263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/>
              <a:t>Асс</a:t>
            </a:r>
            <a:r>
              <a:rPr lang="vi-VN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altLang="ru-RU" sz="3200"/>
              <a:t>мблер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5214937" y="5286376"/>
            <a:ext cx="214313" cy="214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357188"/>
            <a:ext cx="8388350" cy="581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2800" b="1" u="sng" dirty="0" smtClean="0">
                <a:solidFill>
                  <a:srgbClr val="C00000"/>
                </a:solidFill>
              </a:rPr>
              <a:t>Будущее </a:t>
            </a:r>
            <a:r>
              <a:rPr lang="ru-RU" sz="2800" b="1" u="sng" dirty="0">
                <a:solidFill>
                  <a:srgbClr val="C00000"/>
                </a:solidFill>
              </a:rPr>
              <a:t>за </a:t>
            </a:r>
            <a:r>
              <a:rPr lang="ru-RU" sz="2800" b="1" u="sng" dirty="0" err="1">
                <a:solidFill>
                  <a:srgbClr val="C00000"/>
                </a:solidFill>
              </a:rPr>
              <a:t>нанороботами</a:t>
            </a:r>
            <a:r>
              <a:rPr lang="ru-RU" sz="2800" b="1" u="sng" dirty="0">
                <a:solidFill>
                  <a:srgbClr val="C00000"/>
                </a:solidFill>
              </a:rPr>
              <a:t>. Робототехника</a:t>
            </a:r>
          </a:p>
        </p:txBody>
      </p:sp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>
            <a:off x="285750" y="1571625"/>
            <a:ext cx="842486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В настоящее время существуют устройства – прототипы нанороботов. Их использование направлено на лечение различных заболеваний. Сами же нанороботы представляют собой машины, размер которых – с молекулу. Они могут передвигаться, обрабатывать, выполнять заданные программы, а также передавать информацию.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2571736" y="4071942"/>
            <a:ext cx="188314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143375"/>
            <a:ext cx="1928813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813" y="4143375"/>
            <a:ext cx="1778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4500563"/>
            <a:ext cx="1928812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2571750" y="5929313"/>
            <a:ext cx="6357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Учёные научились доставлять нанолекарство точечно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002060"/>
                </a:solidFill>
              </a:rPr>
              <a:t>Нанотехнологии</a:t>
            </a:r>
            <a:r>
              <a:rPr lang="ru-RU" altLang="ru-RU" sz="3200" b="1" u="sng" smtClean="0">
                <a:solidFill>
                  <a:srgbClr val="002060"/>
                </a:solidFill>
              </a:rPr>
              <a:t> в пищевой промышленности</a:t>
            </a:r>
            <a:endParaRPr lang="ru-RU" sz="3200" b="1" u="sng" smtClean="0">
              <a:solidFill>
                <a:srgbClr val="002060"/>
              </a:solidFill>
            </a:endParaRPr>
          </a:p>
        </p:txBody>
      </p:sp>
      <p:sp>
        <p:nvSpPr>
          <p:cNvPr id="28675" name="Объект 2"/>
          <p:cNvSpPr>
            <a:spLocks noGrp="1"/>
          </p:cNvSpPr>
          <p:nvPr>
            <p:ph sz="half" idx="1"/>
          </p:nvPr>
        </p:nvSpPr>
        <p:spPr>
          <a:xfrm>
            <a:off x="357188" y="1643063"/>
            <a:ext cx="6286500" cy="4857750"/>
          </a:xfrm>
        </p:spPr>
        <p:txBody>
          <a:bodyPr/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Термин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наноеда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никому не известен. Учитывая то, что непрекращающийся рост населения Земли, наряду с ростом потребления, в последние годы  становится одной из наиболее острых глобальных проблем.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На помощь приходят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БАДы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и витамины, заключённые в мицеллы диаметром в несколько десятков нанометров, усваиваются организмом гораздо лучше.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5" descr="nanotehnologi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500188"/>
            <a:ext cx="2170113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 algn="ctr" eaLnBrk="1" hangingPunct="1"/>
            <a:r>
              <a:rPr lang="ru-RU" alt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косметических средствах</a:t>
            </a:r>
            <a:endParaRPr lang="ru-RU" sz="3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Объект 3"/>
          <p:cNvSpPr>
            <a:spLocks noGrp="1"/>
          </p:cNvSpPr>
          <p:nvPr>
            <p:ph sz="half" idx="1"/>
          </p:nvPr>
        </p:nvSpPr>
        <p:spPr>
          <a:xfrm>
            <a:off x="5003800" y="5373688"/>
            <a:ext cx="4038600" cy="595312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Новое в медицине на стыке наук : биологии, химии и физики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643063"/>
            <a:ext cx="3961830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 descr="perfum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4" y="1643063"/>
            <a:ext cx="349758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8688" y="5373688"/>
            <a:ext cx="27432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В косметических средствах - </a:t>
            </a:r>
            <a:r>
              <a:rPr lang="ru-RU" alt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наносеребро</a:t>
            </a:r>
            <a:endParaRPr lang="ru-RU" altLang="ru-RU" sz="16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9703" name="Объект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5214938"/>
            <a:ext cx="1539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Цели и задачи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8413750" cy="468153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Font typeface="Wingdings 2" pitchFamily="18" charset="2"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1.Познакомиться с современными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нанотехнологиями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 2" pitchFamily="18" charset="2"/>
              <a:buNone/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2.Выявить преимущества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наноматериалов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и недостатки.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Rectangle 5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8229600" cy="104933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C00000"/>
                </a:solidFill>
              </a:rPr>
              <a:t/>
            </a:r>
            <a:br>
              <a:rPr lang="ru-RU" altLang="zh-CN" sz="3200" b="1" dirty="0" smtClean="0">
                <a:solidFill>
                  <a:srgbClr val="C00000"/>
                </a:solidFill>
              </a:rPr>
            </a:br>
            <a:r>
              <a:rPr lang="ru-RU" altLang="zh-CN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Искусство</a:t>
            </a:r>
            <a:r>
              <a:rPr lang="ru-RU" altLang="zh-C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571625"/>
            <a:ext cx="8642350" cy="3600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000" b="1" smtClean="0"/>
              <a:t>       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Перспективы развития науки и техники также определяют пути искусства. В 2001 году японские учёные, используя передовые лазерные технологии, создали самую маленькую в мире скульптуру размерами 10 микрон в длину и 7 микрон в высоту. Она изображает разъярённого быка, разворачивающегося для атаки.</a:t>
            </a:r>
          </a:p>
          <a:p>
            <a:pPr eaLnBrk="1" hangingPunct="1">
              <a:lnSpc>
                <a:spcPct val="90000"/>
              </a:lnSpc>
            </a:pPr>
            <a:endParaRPr lang="ru-RU" sz="2000" smtClean="0"/>
          </a:p>
        </p:txBody>
      </p:sp>
      <p:pic>
        <p:nvPicPr>
          <p:cNvPr id="30724" name="Picture 4" descr="Скульптура бык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88" y="3429000"/>
            <a:ext cx="2714625" cy="2486025"/>
          </a:xfrm>
          <a:noFill/>
        </p:spPr>
      </p:pic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395288" y="6092825"/>
            <a:ext cx="3168650" cy="3397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Скульптура быка</a:t>
            </a:r>
          </a:p>
        </p:txBody>
      </p:sp>
      <p:pic>
        <p:nvPicPr>
          <p:cNvPr id="30726" name="Picture 8" descr="Нано - Библ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429000"/>
            <a:ext cx="32131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Text Box 12"/>
          <p:cNvSpPr txBox="1">
            <a:spLocks noChangeArrowheads="1"/>
          </p:cNvSpPr>
          <p:nvPr/>
        </p:nvSpPr>
        <p:spPr bwMode="auto">
          <a:xfrm>
            <a:off x="5580063" y="6092825"/>
            <a:ext cx="2447925" cy="3397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Нано-Библия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80400" cy="928688"/>
          </a:xfrm>
        </p:spPr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Электроника и компьютерные технологии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071563"/>
            <a:ext cx="8372475" cy="366712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2400" b="1" smtClean="0">
              <a:solidFill>
                <a:srgbClr val="FF6699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altLang="zh-CN" sz="2000" b="1" smtClean="0">
                <a:cs typeface="方正舒体"/>
              </a:rPr>
              <a:t>         С появлением новых средств </a:t>
            </a:r>
            <a:r>
              <a:rPr lang="ru-RU" altLang="zh-CN" sz="2000" b="1" smtClean="0">
                <a:solidFill>
                  <a:srgbClr val="C00000"/>
                </a:solidFill>
                <a:cs typeface="方正舒体"/>
              </a:rPr>
              <a:t>наноманипулирования </a:t>
            </a:r>
            <a:r>
              <a:rPr lang="ru-RU" altLang="zh-CN" sz="2000" b="1" smtClean="0">
                <a:cs typeface="方正舒体"/>
              </a:rPr>
              <a:t>возможно создание </a:t>
            </a:r>
            <a:r>
              <a:rPr lang="ru-RU" altLang="zh-CN" sz="2000" b="1" smtClean="0">
                <a:solidFill>
                  <a:srgbClr val="C00000"/>
                </a:solidFill>
                <a:cs typeface="方正舒体"/>
              </a:rPr>
              <a:t>нанороботов</a:t>
            </a:r>
            <a:r>
              <a:rPr lang="ru-RU" altLang="zh-CN" sz="2000" b="1" smtClean="0">
                <a:cs typeface="方正舒体"/>
              </a:rPr>
              <a:t> размером всего 1-2 микрон, оснащенных бортовыми механокомпьютерами и источниками энергии, которые будут полностью автономны и смогут выполнять разнообразные функции.</a:t>
            </a:r>
          </a:p>
          <a:p>
            <a:pPr eaLnBrk="1" hangingPunct="1"/>
            <a:endParaRPr lang="ru-RU" sz="2000" smtClean="0"/>
          </a:p>
        </p:txBody>
      </p:sp>
      <p:pic>
        <p:nvPicPr>
          <p:cNvPr id="31748" name="Picture 4" descr="Охранная систе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3500438"/>
            <a:ext cx="2786062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357188" y="3714750"/>
            <a:ext cx="359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Охранная наносистема</a:t>
            </a:r>
          </a:p>
        </p:txBody>
      </p:sp>
      <p:pic>
        <p:nvPicPr>
          <p:cNvPr id="31750" name="Picture 8" descr="Радиоприемники - от макро до на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3714750"/>
            <a:ext cx="38576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4286250" y="3357563"/>
            <a:ext cx="4176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Радиопиемники – от макро до нано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08000"/>
            <a:ext cx="8715375" cy="1412876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ru-RU" alt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Компьютеры и микроэлектроника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643063"/>
            <a:ext cx="7962900" cy="49434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Центральные </a:t>
            </a:r>
            <a:r>
              <a:rPr lang="ru-RU" alt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процессоры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altLang="ru-RU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Жёсткие </a:t>
            </a:r>
            <a:r>
              <a:rPr lang="ru-RU" alt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диски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altLang="ru-RU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Сканирующий зондовый </a:t>
            </a:r>
            <a:r>
              <a:rPr lang="ru-RU" alt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микроскоп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altLang="ru-RU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altLang="ru-RU" sz="2800" b="1" dirty="0">
                <a:latin typeface="Times New Roman" pitchFamily="18" charset="0"/>
                <a:ea typeface="+mj-ea"/>
                <a:cs typeface="Times New Roman" pitchFamily="18" charset="0"/>
              </a:rPr>
              <a:t>Квантовый компьютер  </a:t>
            </a:r>
          </a:p>
        </p:txBody>
      </p:sp>
      <p:pic>
        <p:nvPicPr>
          <p:cNvPr id="32772" name="Picture 4" descr="Sol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63" y="1214438"/>
            <a:ext cx="1919287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3714750"/>
            <a:ext cx="27924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 descr="D-roll-laptop-concept-by-Hao-H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4429125"/>
            <a:ext cx="32194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301625" y="71438"/>
            <a:ext cx="8534400" cy="642937"/>
          </a:xfrm>
        </p:spPr>
        <p:txBody>
          <a:bodyPr/>
          <a:lstStyle/>
          <a:p>
            <a:pPr algn="ctr" eaLnBrk="1" hangingPunct="1"/>
            <a:r>
              <a:rPr lang="ru-RU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строительстве</a:t>
            </a: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3104751"/>
            <a:ext cx="3087688" cy="1993110"/>
          </a:xfrm>
        </p:spPr>
      </p:pic>
      <p:pic>
        <p:nvPicPr>
          <p:cNvPr id="33796" name="Picture 4" descr="post-4-12645131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68738" y="2944070"/>
            <a:ext cx="3089275" cy="2314472"/>
          </a:xfrm>
          <a:noFill/>
        </p:spPr>
      </p:pic>
      <p:sp>
        <p:nvSpPr>
          <p:cNvPr id="33797" name="TextBox 7"/>
          <p:cNvSpPr txBox="1">
            <a:spLocks noChangeArrowheads="1"/>
          </p:cNvSpPr>
          <p:nvPr/>
        </p:nvSpPr>
        <p:spPr bwMode="auto">
          <a:xfrm>
            <a:off x="5148263" y="5857875"/>
            <a:ext cx="2808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Город будущего</a:t>
            </a:r>
          </a:p>
        </p:txBody>
      </p:sp>
      <p:pic>
        <p:nvPicPr>
          <p:cNvPr id="33798" name="Picture 4" descr="aeroscraft-ml866%20(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125788"/>
            <a:ext cx="2928937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9"/>
          <p:cNvSpPr txBox="1">
            <a:spLocks noChangeArrowheads="1"/>
          </p:cNvSpPr>
          <p:nvPr/>
        </p:nvSpPr>
        <p:spPr bwMode="auto">
          <a:xfrm>
            <a:off x="1143000" y="5715000"/>
            <a:ext cx="2500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Отель аэроплан</a:t>
            </a:r>
          </a:p>
        </p:txBody>
      </p:sp>
      <p:sp>
        <p:nvSpPr>
          <p:cNvPr id="33800" name="Прямоугольник 1"/>
          <p:cNvSpPr>
            <a:spLocks noChangeArrowheads="1"/>
          </p:cNvSpPr>
          <p:nvPr/>
        </p:nvSpPr>
        <p:spPr bwMode="auto">
          <a:xfrm>
            <a:off x="250825" y="1557338"/>
            <a:ext cx="86423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ea typeface="Calibri" pitchFamily="34" charset="0"/>
                <a:cs typeface="Calibri" pitchFamily="34" charset="0"/>
              </a:rPr>
              <a:t>Использование нанотехнологий в строительстве позволит добавлять к традиционным строительным материалам определенные свойства, достижение которых еще недавно считалось небывалым.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500063"/>
            <a:ext cx="8229600" cy="1285875"/>
          </a:xfrm>
        </p:spPr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rgbClr val="FF6699"/>
                </a:solidFill>
              </a:rPr>
              <a:t> </a:t>
            </a: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Материаловедение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1643063"/>
            <a:ext cx="8358187" cy="2928937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b="1" smtClean="0"/>
              <a:t>         </a:t>
            </a:r>
            <a:r>
              <a:rPr lang="ru-RU" sz="2000" b="1" smtClean="0"/>
              <a:t>Нанотехнологии позволят создавать более легкие, тонкие и прочные материалы. Появятся материалы, способные изменять свою структуру в зависимости от окружающей среды. Также появятся материалы сверхпрочные, сверхлегкие и негорючие, которые могут использоваться в аэрокосмической и автомобильной промышленности.</a:t>
            </a:r>
          </a:p>
          <a:p>
            <a:pPr eaLnBrk="1" hangingPunct="1">
              <a:buFontTx/>
              <a:buNone/>
            </a:pPr>
            <a:endParaRPr lang="ru-RU" sz="2000" smtClean="0"/>
          </a:p>
        </p:txBody>
      </p:sp>
      <p:pic>
        <p:nvPicPr>
          <p:cNvPr id="34820" name="Picture 4" descr="Наноткани"/>
          <p:cNvPicPr>
            <a:picLocks noChangeAspect="1" noChangeArrowheads="1"/>
          </p:cNvPicPr>
          <p:nvPr/>
        </p:nvPicPr>
        <p:blipFill>
          <a:blip r:embed="rId2" cstate="print"/>
          <a:srcRect l="16408" r="16408"/>
          <a:stretch>
            <a:fillRect/>
          </a:stretch>
        </p:blipFill>
        <p:spPr bwMode="auto">
          <a:xfrm>
            <a:off x="642938" y="4071938"/>
            <a:ext cx="2170112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500188" y="5500688"/>
            <a:ext cx="424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Наноткань</a:t>
            </a:r>
          </a:p>
        </p:txBody>
      </p:sp>
      <p:pic>
        <p:nvPicPr>
          <p:cNvPr id="34822" name="Picture 8" descr="Умная футбол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3786188"/>
            <a:ext cx="2143125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3643313" y="4357688"/>
            <a:ext cx="2663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«Умная» футболка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Объект 4" descr="http://m.todayonline.com/sites/default/files/photos/43_images/2361839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428625"/>
            <a:ext cx="3478213" cy="2428875"/>
          </a:xfrm>
        </p:spPr>
      </p:pic>
      <p:sp>
        <p:nvSpPr>
          <p:cNvPr id="35843" name="Объект 3"/>
          <p:cNvSpPr>
            <a:spLocks noGrp="1"/>
          </p:cNvSpPr>
          <p:nvPr>
            <p:ph sz="half" idx="2"/>
          </p:nvPr>
        </p:nvSpPr>
        <p:spPr>
          <a:xfrm>
            <a:off x="4929188" y="785813"/>
            <a:ext cx="4038600" cy="9652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400" b="1" smtClean="0"/>
              <a:t>   В США разработали плащ - невидимку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2286000"/>
            <a:ext cx="35496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14938" y="5357813"/>
            <a:ext cx="45720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r>
              <a:rPr lang="ru-RU" sz="28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  </a:t>
            </a:r>
            <a:r>
              <a:rPr lang="ru-RU" sz="2400" b="1" dirty="0">
                <a:latin typeface="+mn-lt"/>
              </a:rPr>
              <a:t>На пути к шапке -невидимке</a:t>
            </a: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415505" y="2924944"/>
            <a:ext cx="4718867" cy="318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  <a:br>
              <a:rPr lang="ru-RU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u="sng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438" y="1628775"/>
            <a:ext cx="4870450" cy="4133850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rgbClr val="FF6699"/>
              </a:buClr>
              <a:buFont typeface="Wingdings 2"/>
              <a:buNone/>
              <a:defRPr/>
            </a:pPr>
            <a:r>
              <a:rPr lang="ru-RU" altLang="zh-CN" sz="2400" b="1" dirty="0" smtClean="0"/>
              <a:t>    </a:t>
            </a:r>
            <a:r>
              <a:rPr lang="ru-RU" altLang="zh-CN" sz="2400" b="1" dirty="0" err="1" smtClean="0"/>
              <a:t>Нанотехнологии</a:t>
            </a:r>
            <a:r>
              <a:rPr lang="ru-RU" altLang="zh-CN" sz="2400" b="1" dirty="0" smtClean="0"/>
              <a:t> способны также стабилизировать экологическую обстановку.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rgbClr val="FF6699"/>
              </a:buClr>
              <a:buFont typeface="Wingdings" pitchFamily="2" charset="2"/>
              <a:buNone/>
              <a:defRPr/>
            </a:pPr>
            <a:endParaRPr lang="ru-RU" altLang="zh-CN" sz="2400" b="1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rgbClr val="FF6699"/>
              </a:buClr>
              <a:buFont typeface="Wingdings 2"/>
              <a:buNone/>
              <a:defRPr/>
            </a:pPr>
            <a:r>
              <a:rPr lang="ru-RU" altLang="zh-CN" sz="2400" b="1" dirty="0" smtClean="0"/>
              <a:t>    Новые виды промышленности не будут производить отходов, отравляющих планету, а </a:t>
            </a:r>
            <a:r>
              <a:rPr lang="ru-RU" altLang="zh-CN" sz="2400" b="1" dirty="0" err="1" smtClean="0"/>
              <a:t>нанороботы</a:t>
            </a:r>
            <a:r>
              <a:rPr lang="ru-RU" altLang="zh-CN" sz="2400" b="1" dirty="0" smtClean="0"/>
              <a:t> смогут уничтожить последствия старых загрязнений.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endParaRPr lang="ru-RU" sz="2400" b="1" dirty="0" smtClean="0"/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zh-CN" sz="2400" b="1" dirty="0" smtClean="0"/>
              <a:t> </a:t>
            </a:r>
            <a:endParaRPr lang="ru-RU" sz="24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2400" dirty="0" smtClean="0"/>
          </a:p>
        </p:txBody>
      </p:sp>
      <p:pic>
        <p:nvPicPr>
          <p:cNvPr id="36868" name="Picture 4" descr="Нанофабрик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14938" y="1571625"/>
            <a:ext cx="3289300" cy="2786063"/>
          </a:xfrm>
          <a:noFill/>
        </p:spPr>
      </p:pic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5508625" y="4437063"/>
            <a:ext cx="2951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Очистительная нанофабрика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Нанотехнологии на службе военных</a:t>
            </a:r>
          </a:p>
        </p:txBody>
      </p:sp>
      <p:sp>
        <p:nvSpPr>
          <p:cNvPr id="37891" name="Объект 3"/>
          <p:cNvSpPr>
            <a:spLocks noGrp="1"/>
          </p:cNvSpPr>
          <p:nvPr>
            <p:ph sz="half" idx="1"/>
          </p:nvPr>
        </p:nvSpPr>
        <p:spPr>
          <a:xfrm>
            <a:off x="4643438" y="1628775"/>
            <a:ext cx="4043362" cy="449738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  <a:p>
            <a:pPr marL="0" indent="0" eaLnBrk="1" hangingPunct="1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2071688"/>
            <a:ext cx="3678237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643063"/>
            <a:ext cx="37861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5000625" y="5429250"/>
            <a:ext cx="3598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Военно-промышленный комплекс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43063"/>
            <a:ext cx="4968875" cy="4300537"/>
          </a:xfrm>
        </p:spPr>
        <p:txBody>
          <a:bodyPr/>
          <a:lstStyle/>
          <a:p>
            <a:pPr eaLnBrk="1" hangingPunct="1">
              <a:buClr>
                <a:srgbClr val="FF6699"/>
              </a:buClr>
              <a:buFont typeface="Wingdings 2" pitchFamily="18" charset="2"/>
              <a:buNone/>
            </a:pPr>
            <a:r>
              <a:rPr lang="ru-RU" altLang="zh-CN" sz="2800" smtClean="0">
                <a:cs typeface="方正舒体"/>
              </a:rPr>
              <a:t>    </a:t>
            </a:r>
            <a:r>
              <a:rPr lang="ru-RU" altLang="zh-CN" sz="2400" smtClean="0">
                <a:cs typeface="方正舒体"/>
              </a:rPr>
              <a:t>Космический лифт – это трос длиной в несколько десятков тысяч километров, соединяющий орбитальную космическую станцию с платформой, размещенной посреди Тихого океана. </a:t>
            </a:r>
            <a:endParaRPr lang="ru-RU" sz="2400" smtClean="0"/>
          </a:p>
        </p:txBody>
      </p:sp>
      <p:pic>
        <p:nvPicPr>
          <p:cNvPr id="38915" name="Picture 4" descr="Космолифт худож Пэт Роллингс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4429125"/>
            <a:ext cx="2357438" cy="1785938"/>
          </a:xfrm>
          <a:noFill/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-428625" y="6357938"/>
            <a:ext cx="3960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Космический лифт 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700338" y="333375"/>
            <a:ext cx="34559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3200" b="1" u="sng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Космонавтика</a:t>
            </a:r>
            <a:endParaRPr lang="ru-RU" altLang="zh-CN" sz="3200" b="1" u="sng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ru-RU" sz="3200" dirty="0">
              <a:latin typeface="Arial" charset="0"/>
            </a:endParaRP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071563"/>
            <a:ext cx="330041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Прямоугольник 6"/>
          <p:cNvSpPr>
            <a:spLocks noChangeArrowheads="1"/>
          </p:cNvSpPr>
          <p:nvPr/>
        </p:nvSpPr>
        <p:spPr bwMode="auto">
          <a:xfrm>
            <a:off x="5357813" y="5643563"/>
            <a:ext cx="4279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/>
              <a:t>N</a:t>
            </a:r>
            <a:r>
              <a:rPr lang="ru-RU"/>
              <a:t>а</a:t>
            </a:r>
            <a:r>
              <a:rPr lang="en-US"/>
              <a:t>s</a:t>
            </a:r>
            <a:r>
              <a:rPr lang="ru-RU"/>
              <a:t>а запустит лифт в открытый космос</a:t>
            </a:r>
          </a:p>
        </p:txBody>
      </p:sp>
      <p:pic>
        <p:nvPicPr>
          <p:cNvPr id="38920" name="Picture 13" descr="Робот амеба для освоения план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4643438"/>
            <a:ext cx="22860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Прямоугольник 8"/>
          <p:cNvSpPr>
            <a:spLocks noChangeArrowheads="1"/>
          </p:cNvSpPr>
          <p:nvPr/>
        </p:nvSpPr>
        <p:spPr bwMode="auto">
          <a:xfrm>
            <a:off x="2643188" y="6357938"/>
            <a:ext cx="3892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/>
              <a:t>Робот-амеба для освоения планет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593" y="476672"/>
            <a:ext cx="8719170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467544" y="404664"/>
            <a:ext cx="3028674" cy="2641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63688" y="3356992"/>
            <a:ext cx="615972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 smtClean="0"/>
              <a:t>«</a:t>
            </a:r>
            <a:r>
              <a:rPr lang="ru-RU" sz="2000" i="1" dirty="0" err="1" smtClean="0"/>
              <a:t>Нанотехнологии</a:t>
            </a:r>
            <a:r>
              <a:rPr lang="ru-RU" sz="2000" i="1" dirty="0" smtClean="0"/>
              <a:t> </a:t>
            </a:r>
            <a:r>
              <a:rPr lang="ru-RU" sz="2000" i="1" dirty="0"/>
              <a:t>сегодня – «некая абстракция вроде атомной энергии в 30-е годы», </a:t>
            </a:r>
            <a:r>
              <a:rPr lang="ru-RU" sz="2000" i="1" dirty="0" smtClean="0"/>
              <a:t>но изделия</a:t>
            </a:r>
            <a:r>
              <a:rPr lang="ru-RU" sz="2000" i="1" dirty="0"/>
              <a:t>, произведенные с помощью </a:t>
            </a:r>
            <a:r>
              <a:rPr lang="ru-RU" sz="2000" i="1" dirty="0" err="1"/>
              <a:t>нанотехнологий</a:t>
            </a:r>
            <a:r>
              <a:rPr lang="ru-RU" sz="2000" i="1" dirty="0"/>
              <a:t>, могут войти в жизнь каждого, а сама эта сфера способна повысить качество жизни людей и национальную безопасность</a:t>
            </a:r>
            <a:r>
              <a:rPr lang="ru-RU" sz="2000" i="1" dirty="0" smtClean="0"/>
              <a:t>.»</a:t>
            </a:r>
          </a:p>
          <a:p>
            <a:pPr>
              <a:lnSpc>
                <a:spcPct val="150000"/>
              </a:lnSpc>
            </a:pPr>
            <a:r>
              <a:rPr lang="ru-RU" sz="1400" i="1" dirty="0" smtClean="0"/>
              <a:t>Из обращения Федеральному Собранию, 2007 год.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xmlns="" val="1381050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Нанотехнологии в животноводстве</a:t>
            </a:r>
          </a:p>
        </p:txBody>
      </p:sp>
      <p:pic>
        <p:nvPicPr>
          <p:cNvPr id="40963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86438" y="1571625"/>
            <a:ext cx="2670175" cy="3810000"/>
          </a:xfrm>
          <a:noFill/>
        </p:spPr>
      </p:pic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571625"/>
            <a:ext cx="45878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714375" y="5572125"/>
            <a:ext cx="3600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/>
              <a:t>В молочном скотоводстве появятся нанотехнологии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87450" y="260350"/>
            <a:ext cx="6624638" cy="865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Опасны ли </a:t>
            </a:r>
            <a:r>
              <a:rPr lang="ru-RU" sz="3200" b="1" u="sng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нанотехнологии</a:t>
            </a: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  <a:endParaRPr lang="ru-RU" sz="3200" b="1" u="sng" dirty="0" err="1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 descr="Рисуно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268" y="1020451"/>
            <a:ext cx="8385464" cy="4817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1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Опасности, связанные с нанотехнологиями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1500188"/>
            <a:ext cx="8504238" cy="4572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zh-CN" sz="2400" b="1" dirty="0" smtClean="0">
                <a:solidFill>
                  <a:srgbClr val="002060"/>
                </a:solidFill>
                <a:cs typeface="方正舒体"/>
              </a:rPr>
              <a:t> Биологическая угроза       </a:t>
            </a:r>
          </a:p>
          <a:p>
            <a:pPr algn="just" eaLnBrk="1" hangingPunct="1">
              <a:buFontTx/>
              <a:buNone/>
            </a:pPr>
            <a:r>
              <a:rPr lang="ru-RU" altLang="zh-CN" sz="2400" dirty="0" smtClean="0">
                <a:cs typeface="方正舒体"/>
              </a:rPr>
              <a:t>       </a:t>
            </a:r>
            <a:r>
              <a:rPr lang="ru-RU" altLang="zh-CN" sz="2000" dirty="0" smtClean="0">
                <a:cs typeface="方正舒体"/>
              </a:rPr>
              <a:t> </a:t>
            </a:r>
            <a:r>
              <a:rPr lang="ru-RU" altLang="zh-CN" sz="2000" b="1" dirty="0" err="1" smtClean="0">
                <a:cs typeface="方正舒体"/>
              </a:rPr>
              <a:t>Нанотехнологии</a:t>
            </a:r>
            <a:r>
              <a:rPr lang="ru-RU" altLang="zh-CN" sz="2000" b="1" dirty="0" smtClean="0">
                <a:cs typeface="方正舒体"/>
              </a:rPr>
              <a:t> могут представлять угрозу здоровью человека.  Крошечные частички углерода могут попасть в мозг</a:t>
            </a:r>
            <a:r>
              <a:rPr lang="ru-RU" altLang="zh-CN" sz="2000" b="1" u="sng" dirty="0" smtClean="0">
                <a:cs typeface="方正舒体"/>
              </a:rPr>
              <a:t> </a:t>
            </a:r>
            <a:r>
              <a:rPr lang="ru-RU" altLang="zh-CN" sz="2000" b="1" dirty="0" smtClean="0">
                <a:cs typeface="方正舒体"/>
              </a:rPr>
              <a:t>человека через дыхательные пути и оказать на организм разрушительное воздействие. Речь идёт о C</a:t>
            </a:r>
            <a:r>
              <a:rPr lang="ru-RU" altLang="zh-CN" sz="1400" b="1" dirty="0" smtClean="0">
                <a:cs typeface="方正舒体"/>
              </a:rPr>
              <a:t>60</a:t>
            </a:r>
            <a:r>
              <a:rPr lang="ru-RU" altLang="zh-CN" sz="2000" b="1" dirty="0" smtClean="0">
                <a:cs typeface="方正舒体"/>
              </a:rPr>
              <a:t> — одной из трёх основных форм чистого углерода.</a:t>
            </a:r>
          </a:p>
        </p:txBody>
      </p:sp>
      <p:pic>
        <p:nvPicPr>
          <p:cNvPr id="43012" name="Picture 8" descr="Фуллере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3929063"/>
            <a:ext cx="371475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10"/>
          <p:cNvSpPr txBox="1">
            <a:spLocks noChangeArrowheads="1"/>
          </p:cNvSpPr>
          <p:nvPr/>
        </p:nvSpPr>
        <p:spPr bwMode="auto">
          <a:xfrm>
            <a:off x="5429250" y="5572125"/>
            <a:ext cx="2520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191111"/>
                </a:solidFill>
                <a:latin typeface="Garamond" pitchFamily="18" charset="0"/>
                <a:cs typeface="Times New Roman" pitchFamily="18" charset="0"/>
              </a:rPr>
              <a:t>Фуллерен ( С</a:t>
            </a:r>
            <a:r>
              <a:rPr lang="ru-RU" altLang="ru-RU" sz="1400" b="1" dirty="0">
                <a:solidFill>
                  <a:srgbClr val="191111"/>
                </a:solidFill>
                <a:latin typeface="Garamond" pitchFamily="18" charset="0"/>
                <a:cs typeface="Times New Roman" pitchFamily="18" charset="0"/>
              </a:rPr>
              <a:t>60</a:t>
            </a:r>
            <a:r>
              <a:rPr lang="ru-RU" altLang="ru-RU" sz="2000" b="1" dirty="0">
                <a:solidFill>
                  <a:srgbClr val="191111"/>
                </a:solidFill>
                <a:latin typeface="Garamond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Польза </a:t>
            </a:r>
            <a:r>
              <a:rPr lang="ru-RU" sz="3200" b="1" u="sng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нанотехнологий</a:t>
            </a:r>
            <a:endParaRPr lang="ru-RU" sz="3200" b="1" u="sng" dirty="0" smtClean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035" name="Объект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8662988" cy="4681538"/>
          </a:xfrm>
        </p:spPr>
        <p:txBody>
          <a:bodyPr/>
          <a:lstStyle/>
          <a:p>
            <a:pPr marL="0" indent="0" algn="just" eaLnBrk="1" hangingPunct="1">
              <a:lnSpc>
                <a:spcPct val="115000"/>
              </a:lnSpc>
              <a:spcAft>
                <a:spcPts val="1000"/>
              </a:spcAft>
              <a:buFont typeface="Wingdings 2" pitchFamily="18" charset="2"/>
              <a:buNone/>
            </a:pPr>
            <a:r>
              <a:rPr lang="ru-RU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Нанотехнологии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помогут создать новое поколение лекарств. Благодаря им появятся новые методы лечения. Многие неизлечимые болезни будут побеждены. На основе </a:t>
            </a:r>
            <a:r>
              <a:rPr lang="ru-RU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нанотехнологий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будут созданы новые образцы вооружений, новые системы защиты, что в итоге улучшит существенным образом обороноспособность страны. Благодаря развитию </a:t>
            </a:r>
            <a:r>
              <a:rPr lang="ru-RU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нанотехнологий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произойдет революция в компьютерных технологиях. В настоящий момент </a:t>
            </a:r>
            <a:r>
              <a:rPr lang="ru-RU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наноматериалы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являются наименее токсичными и наиболее биосовместимыми с живой клеткой (человека, растения, животного). </a:t>
            </a:r>
            <a:r>
              <a:rPr lang="ru-RU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Нанотехнологии</a:t>
            </a: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позволят решить энергетические проблемы, их внедрение позволит более эффективно использовать традиционные и откроет путь к новым источникам энергии.</a:t>
            </a:r>
          </a:p>
          <a:p>
            <a:pPr marL="0" indent="0" eaLnBrk="1" hangingPunct="1"/>
            <a:endParaRPr lang="ru-RU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036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Вред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нанотехнологий</a:t>
            </a:r>
            <a:endParaRPr lang="ru-RU" b="1" u="sng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8591550" cy="4681538"/>
          </a:xfrm>
        </p:spPr>
        <p:txBody>
          <a:bodyPr/>
          <a:lstStyle/>
          <a:p>
            <a:pPr marL="0" indent="0" algn="just" eaLnBrk="1" hangingPunct="1">
              <a:lnSpc>
                <a:spcPct val="115000"/>
              </a:lnSpc>
              <a:spcAft>
                <a:spcPts val="1000"/>
              </a:spcAft>
              <a:buFont typeface="Wingdings 2" pitchFamily="18" charset="2"/>
              <a:buNone/>
              <a:defRPr/>
            </a:pPr>
            <a:r>
              <a:rPr lang="ru-RU" sz="2400" b="1" dirty="0" err="1" smtClean="0">
                <a:latin typeface="Times New Roman"/>
                <a:ea typeface="Calibri"/>
                <a:cs typeface="Times New Roman"/>
              </a:rPr>
              <a:t>Нанотехнологии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станут причиной новых болезней, от которых не спасут даже новые </a:t>
            </a:r>
            <a:r>
              <a:rPr lang="ru-RU" sz="2400" b="1" dirty="0" err="1" smtClean="0">
                <a:latin typeface="Times New Roman"/>
                <a:ea typeface="Calibri"/>
                <a:cs typeface="Times New Roman"/>
              </a:rPr>
              <a:t>нанолекарства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Новое вооружение на основе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нанотехнологий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может попасть в руки террористов, что приведет к хаосу и войне. Разработка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наносенсоров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нанодатчиков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и прочих систем отображения и передачи информации в итоге поставит крест на неприкосновенности частной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жизни.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Развитие индустрии производства </a:t>
            </a:r>
            <a:r>
              <a:rPr lang="ru-RU" sz="2400" b="1" dirty="0" err="1">
                <a:latin typeface="Times New Roman"/>
                <a:ea typeface="Calibri"/>
                <a:cs typeface="Times New Roman"/>
              </a:rPr>
              <a:t>наноматериалов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 приведет к еще более серьезному загрязнению окружающей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среды. </a:t>
            </a:r>
            <a:endParaRPr lang="ru-RU" sz="2400" b="1" dirty="0">
              <a:latin typeface="Times New Roman"/>
              <a:ea typeface="Calibri"/>
              <a:cs typeface="Times New Roman"/>
            </a:endParaRPr>
          </a:p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534400" cy="720969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b="1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Вывод</a:t>
            </a:r>
            <a:endParaRPr lang="ru-RU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8591550" cy="4681538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dirty="0" smtClean="0"/>
              <a:t>Общество</a:t>
            </a:r>
            <a:r>
              <a:rPr lang="ru-RU" dirty="0"/>
              <a:t>, как изменяющаяся структура не должно стоять на месте. Человечество постоянно должно прогрессировать, развиваться, стремиться к лучшему. </a:t>
            </a:r>
            <a:r>
              <a:rPr lang="ru-RU" dirty="0" err="1"/>
              <a:t>Нанотехнологии</a:t>
            </a:r>
            <a:r>
              <a:rPr lang="ru-RU" dirty="0"/>
              <a:t> – это путь к успеху! Они необходимы для улучшения комфорта жизни человечества. 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429000"/>
            <a:ext cx="378777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34400" cy="70008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6699"/>
                </a:solidFill>
              </a:rPr>
              <a:t> </a:t>
            </a:r>
            <a:r>
              <a:rPr lang="ru-RU" sz="3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2071688"/>
            <a:ext cx="8504238" cy="4929187"/>
          </a:xfrm>
        </p:spPr>
        <p:txBody>
          <a:bodyPr rtlCol="0">
            <a:normAutofit/>
          </a:bodyPr>
          <a:lstStyle/>
          <a:p>
            <a:pPr marL="274320" indent="-274320" algn="just" eaLnBrk="1" fontAlgn="auto" hangingPunct="1">
              <a:spcAft>
                <a:spcPts val="0"/>
              </a:spcAft>
              <a:buClr>
                <a:srgbClr val="FF6699"/>
              </a:buClr>
              <a:buFont typeface="Arial" pitchFamily="34" charset="0"/>
              <a:buChar char="•"/>
              <a:defRPr/>
            </a:pPr>
            <a:r>
              <a:rPr lang="ru-RU" altLang="zh-CN" sz="2800" b="1" u="sng" dirty="0" err="1" smtClean="0">
                <a:solidFill>
                  <a:srgbClr val="C00000"/>
                </a:solidFill>
              </a:rPr>
              <a:t>Нанотехнология</a:t>
            </a:r>
            <a:r>
              <a:rPr lang="ru-RU" altLang="zh-CN" sz="2800" u="sng" dirty="0" smtClean="0">
                <a:solidFill>
                  <a:srgbClr val="002060"/>
                </a:solidFill>
              </a:rPr>
              <a:t> </a:t>
            </a:r>
            <a:r>
              <a:rPr lang="ru-RU" altLang="zh-CN" sz="2800" dirty="0" smtClean="0"/>
              <a:t>– это молодая </a:t>
            </a:r>
            <a:r>
              <a:rPr lang="ru-RU" altLang="zh-CN" sz="2800" dirty="0" smtClean="0">
                <a:solidFill>
                  <a:srgbClr val="002060"/>
                </a:solidFill>
              </a:rPr>
              <a:t>наука, </a:t>
            </a:r>
            <a:r>
              <a:rPr lang="ru-RU" altLang="zh-CN" sz="2800" dirty="0" smtClean="0"/>
              <a:t>результаты развития которой могут до неузнаваемости </a:t>
            </a:r>
            <a:r>
              <a:rPr lang="ru-RU" altLang="zh-CN" sz="2800" b="1" u="sng" dirty="0" smtClean="0">
                <a:solidFill>
                  <a:srgbClr val="C00000"/>
                </a:solidFill>
              </a:rPr>
              <a:t>изменить окружающий мир</a:t>
            </a:r>
            <a:r>
              <a:rPr lang="ru-RU" altLang="zh-CN" sz="2800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altLang="zh-CN" sz="2800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rgbClr val="FF6699"/>
              </a:buClr>
              <a:buFont typeface="Arial" pitchFamily="34" charset="0"/>
              <a:buChar char="•"/>
              <a:defRPr/>
            </a:pPr>
            <a:r>
              <a:rPr lang="ru-RU" altLang="zh-CN" dirty="0" smtClean="0"/>
              <a:t>  </a:t>
            </a:r>
            <a:r>
              <a:rPr lang="ru-RU" altLang="zh-CN" sz="2800" dirty="0" smtClean="0"/>
              <a:t>Каковы будут эти изменения, полезными, несравненно облегчающими жизнь, или вредными, угрожающими человечеству, </a:t>
            </a:r>
            <a:r>
              <a:rPr lang="ru-RU" altLang="zh-CN" sz="2800" b="1" u="sng" dirty="0" smtClean="0">
                <a:solidFill>
                  <a:srgbClr val="C00000"/>
                </a:solidFill>
              </a:rPr>
              <a:t>зависит от взаимопонимания и разумности людей. </a:t>
            </a:r>
            <a:endParaRPr lang="ru-RU" sz="2800" b="1" u="sng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Click="0" advTm="1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u="sng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Творческое задание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91513" cy="4525963"/>
          </a:xfrm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dirty="0" smtClean="0"/>
              <a:t>Попробуйте создать модель </a:t>
            </a:r>
            <a:r>
              <a:rPr lang="ru-RU" sz="3600" dirty="0" err="1" smtClean="0"/>
              <a:t>нанообъекта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3000"/>
              </a:lnSpc>
            </a:pPr>
            <a:r>
              <a:rPr lang="ru-RU" sz="32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Использованные  источники:</a:t>
            </a:r>
          </a:p>
        </p:txBody>
      </p:sp>
      <p:sp>
        <p:nvSpPr>
          <p:cNvPr id="53251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http://ru.wikipedia.org</a:t>
            </a: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Википедия</a:t>
            </a:r>
            <a:endParaRPr lang="ru-RU" sz="1800" b="1" smtClean="0"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http://images.yandex.ru</a:t>
            </a:r>
            <a:endParaRPr lang="ru-RU" sz="1800" b="1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  <a:hlinkClick r:id="rId4"/>
              </a:rPr>
              <a:t>http://www.nanonewsnet.ru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Сайт о нанотехнологиях</a:t>
            </a:r>
            <a:endParaRPr lang="ru-RU" sz="1800" b="1" smtClean="0"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  <a:hlinkClick r:id="rId5"/>
              </a:rPr>
              <a:t>http://www.allbest.ru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Глобальная сеть рефератов</a:t>
            </a:r>
          </a:p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r>
              <a:rPr lang="en-US" sz="1800" b="1" smtClean="0">
                <a:latin typeface="Times New Roman" pitchFamily="18" charset="0"/>
                <a:cs typeface="Times New Roman" pitchFamily="18" charset="0"/>
              </a:rPr>
              <a:t>http://thesaurus.rusnano.com/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Словарь нанотехнологических и связанных с нанотехнологиями терминов</a:t>
            </a:r>
          </a:p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r>
              <a:rPr lang="en-US" sz="1800" b="1" smtClean="0">
                <a:latin typeface="Times New Roman" pitchFamily="18" charset="0"/>
                <a:cs typeface="Times New Roman" pitchFamily="18" charset="0"/>
                <a:hlinkClick r:id="rId6"/>
              </a:rPr>
              <a:t>http://nano-portal.ru/post/1319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Портал по нанотехнологиям</a:t>
            </a:r>
          </a:p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r>
              <a:rPr lang="en-US" sz="1800" b="1" smtClean="0">
                <a:latin typeface="Times New Roman" pitchFamily="18" charset="0"/>
                <a:cs typeface="Times New Roman" pitchFamily="18" charset="0"/>
                <a:hlinkClick r:id="rId7"/>
              </a:rPr>
              <a:t>http://elport.ru/articles/nanotehnologii_v_stroitelstve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Деловая сеть</a:t>
            </a:r>
          </a:p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Источники информации: http://www.nanostore.com.ua/top7-spher-v- kotoryh-nanotehnologii-uluchshajut-nashu- zhizn-a-54. html http://www.nanostore.com.ua/top7-spher-v- kotoryh-nanotehnologii-uluchshajut-nashu- zhizn-a-54. html http://oko- planet.su/science/sciencecosmos/111528- kosmicheskie-tehnologii-v-bytu.html http://oko- planet.su/science/sciencecosmos/111528- kosmicheskie-tehnologii-v-bytu.html </a:t>
            </a:r>
          </a:p>
          <a:p>
            <a:pPr marL="0" indent="0" eaLnBrk="1" hangingPunct="1">
              <a:spcBef>
                <a:spcPct val="0"/>
              </a:spcBef>
              <a:buSzPct val="45000"/>
              <a:buFont typeface="Wingdings" pitchFamily="2" charset="2"/>
              <a:buChar char=""/>
            </a:pPr>
            <a:endParaRPr lang="ru-RU" sz="1800" smtClean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755576" y="0"/>
            <a:ext cx="7200800" cy="67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488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0350"/>
            <a:ext cx="8218487" cy="5976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u="sng" cap="all" spc="25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Что такое </a:t>
            </a:r>
            <a:r>
              <a:rPr lang="ru-RU" altLang="ru-RU" sz="2400" b="1" u="sng" cap="all" spc="250" dirty="0" err="1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нанотехнологии</a:t>
            </a:r>
            <a:r>
              <a:rPr lang="ru-RU" altLang="ru-RU" sz="2400" b="1" u="sng" cap="all" spc="250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lang="ru-RU" sz="2400" b="1" u="sng" cap="all" spc="25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sz="half" idx="1"/>
          </p:nvPr>
        </p:nvSpPr>
        <p:spPr>
          <a:xfrm>
            <a:off x="0" y="1571625"/>
            <a:ext cx="8928100" cy="2803525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ru-RU" dirty="0" smtClean="0"/>
              <a:t>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Сам термин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нанотехнология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ввел японец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Норио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Танигути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1974 году. В 1981 году появился первый инструмент для манипуляции атомами – туннельный микроскоп.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Это -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область науки и техники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которая занимается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новаторскими методами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получения новых материалов с заданными нужными свойствами. Особенность заключается в том, что действия происходят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нанометровом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масштабе. В этом диапазоне размеров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«сырьём» являются атомы и молекулы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638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80112" y="4066128"/>
            <a:ext cx="3089275" cy="2323695"/>
          </a:xfr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>
            <a:off x="3135119" y="4375150"/>
            <a:ext cx="2110224" cy="192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0_1d390_5b287987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4435475"/>
            <a:ext cx="1871662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такое нано?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sz="half" idx="1"/>
          </p:nvPr>
        </p:nvSpPr>
        <p:spPr>
          <a:xfrm>
            <a:off x="301625" y="1714500"/>
            <a:ext cx="4038600" cy="4338638"/>
          </a:xfrm>
        </p:spPr>
        <p:txBody>
          <a:bodyPr/>
          <a:lstStyle/>
          <a:p>
            <a:pPr eaLnBrk="1" hangingPunct="1"/>
            <a:r>
              <a:rPr lang="ru-RU" smtClean="0"/>
              <a:t>Приставка </a:t>
            </a:r>
            <a:r>
              <a:rPr lang="ru-RU" b="1" smtClean="0">
                <a:solidFill>
                  <a:srgbClr val="002060"/>
                </a:solidFill>
              </a:rPr>
              <a:t>«н</a:t>
            </a:r>
            <a:r>
              <a:rPr lang="ru-RU" b="1" smtClean="0">
                <a:solidFill>
                  <a:srgbClr val="C00000"/>
                </a:solidFill>
              </a:rPr>
              <a:t>а</a:t>
            </a:r>
            <a:r>
              <a:rPr lang="ru-RU" b="1" smtClean="0">
                <a:solidFill>
                  <a:srgbClr val="002060"/>
                </a:solidFill>
              </a:rPr>
              <a:t>но» </a:t>
            </a:r>
            <a:r>
              <a:rPr lang="ru-RU" smtClean="0"/>
              <a:t>(от греч.</a:t>
            </a:r>
            <a:r>
              <a:rPr lang="en-US" smtClean="0"/>
              <a:t>nanos – </a:t>
            </a:r>
            <a:r>
              <a:rPr lang="ru-RU" b="1" smtClean="0">
                <a:solidFill>
                  <a:srgbClr val="002060"/>
                </a:solidFill>
              </a:rPr>
              <a:t>«карлик, гном»</a:t>
            </a:r>
            <a:r>
              <a:rPr lang="ru-RU" smtClean="0"/>
              <a:t>) означает</a:t>
            </a:r>
          </a:p>
          <a:p>
            <a:pPr eaLnBrk="1" hangingPunct="1"/>
            <a:r>
              <a:rPr lang="ru-RU" smtClean="0"/>
              <a:t> миллиардную долю чего - либо</a:t>
            </a:r>
          </a:p>
        </p:txBody>
      </p:sp>
      <p:sp>
        <p:nvSpPr>
          <p:cNvPr id="17412" name="Объект 3"/>
          <p:cNvSpPr>
            <a:spLocks noGrp="1"/>
          </p:cNvSpPr>
          <p:nvPr>
            <p:ph sz="half" idx="2"/>
          </p:nvPr>
        </p:nvSpPr>
        <p:spPr>
          <a:xfrm>
            <a:off x="4340225" y="1785938"/>
            <a:ext cx="4038600" cy="4267200"/>
          </a:xfrm>
        </p:spPr>
        <p:txBody>
          <a:bodyPr/>
          <a:lstStyle/>
          <a:p>
            <a:pPr eaLnBrk="1" hangingPunct="1"/>
            <a:r>
              <a:rPr lang="ru-RU" b="1" u="sng" dirty="0" smtClean="0">
                <a:solidFill>
                  <a:srgbClr val="002060"/>
                </a:solidFill>
              </a:rPr>
              <a:t>1 </a:t>
            </a:r>
            <a:r>
              <a:rPr lang="ru-RU" b="1" i="1" u="sng" dirty="0" smtClean="0">
                <a:solidFill>
                  <a:srgbClr val="002060"/>
                </a:solidFill>
              </a:rPr>
              <a:t>наном</a:t>
            </a:r>
            <a:r>
              <a:rPr lang="ru-RU" b="1" i="1" u="sng" dirty="0" smtClean="0">
                <a:solidFill>
                  <a:srgbClr val="C00000"/>
                </a:solidFill>
              </a:rPr>
              <a:t>е</a:t>
            </a:r>
            <a:r>
              <a:rPr lang="ru-RU" b="1" i="1" u="sng" dirty="0" smtClean="0">
                <a:solidFill>
                  <a:srgbClr val="002060"/>
                </a:solidFill>
              </a:rPr>
              <a:t>тр</a:t>
            </a:r>
            <a:r>
              <a:rPr lang="ru-RU" dirty="0" smtClean="0"/>
              <a:t> (</a:t>
            </a:r>
            <a:r>
              <a:rPr lang="ru-RU" dirty="0" err="1" smtClean="0"/>
              <a:t>нм</a:t>
            </a:r>
            <a:r>
              <a:rPr lang="ru-RU" dirty="0" smtClean="0"/>
              <a:t>) – это 1 миллиардная часть метра или 1 миллионная часть миллиметра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17413" name="Picture 4" descr="n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1158" y="4143375"/>
            <a:ext cx="2998787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4143375"/>
            <a:ext cx="27622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222250" y="1643063"/>
            <a:ext cx="4464050" cy="3608387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Наномедицина</a:t>
            </a:r>
            <a:endParaRPr lang="ru-RU" sz="18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Наноэлектроника</a:t>
            </a: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vi-VN" sz="2400" b="1" smtClean="0">
                <a:solidFill>
                  <a:srgbClr val="002060"/>
                </a:solidFill>
                <a:cs typeface="Times New Roman" pitchFamily="18" charset="0"/>
              </a:rPr>
              <a:t>Наноинжене́рия</a:t>
            </a:r>
            <a:endParaRPr lang="ru-RU" sz="24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Наноионика</a:t>
            </a:r>
            <a:endParaRPr lang="ru-RU" sz="18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Наноробототехника</a:t>
            </a:r>
            <a:endParaRPr lang="ru-RU" sz="18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Нанохимия</a:t>
            </a:r>
            <a:endParaRPr lang="ru-RU" sz="18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0"/>
            <a:ext cx="856932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r>
              <a:rPr lang="ru-RU" altLang="ru-RU" sz="3200" b="1" u="sng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Науки , появившиеся благодаря нанотехнологиям</a:t>
            </a:r>
          </a:p>
        </p:txBody>
      </p:sp>
      <p:pic>
        <p:nvPicPr>
          <p:cNvPr id="18436" name="Picture 6" descr="dat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158165"/>
            <a:ext cx="3893369" cy="26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1835" y="4143375"/>
            <a:ext cx="4146316" cy="252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60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1562</TotalTime>
  <Words>1141</Words>
  <Application>Microsoft Office PowerPoint</Application>
  <PresentationFormat>Экран (4:3)</PresentationFormat>
  <Paragraphs>135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Аспект</vt:lpstr>
      <vt:lpstr>Слайд 1</vt:lpstr>
      <vt:lpstr>Цели и задачи</vt:lpstr>
      <vt:lpstr>Слайд 3</vt:lpstr>
      <vt:lpstr>Слайд 4</vt:lpstr>
      <vt:lpstr>Слайд 5</vt:lpstr>
      <vt:lpstr>Что такое нанотехнологии?</vt:lpstr>
      <vt:lpstr>Что такое нано?</vt:lpstr>
      <vt:lpstr>Слайд 8</vt:lpstr>
      <vt:lpstr>Слайд 9</vt:lpstr>
      <vt:lpstr>Что такое нанотехнологии? </vt:lpstr>
      <vt:lpstr>Слайд 11</vt:lpstr>
      <vt:lpstr> </vt:lpstr>
      <vt:lpstr>Применение нанотехнологических разработок</vt:lpstr>
      <vt:lpstr>Медицина</vt:lpstr>
      <vt:lpstr>Слайд 15</vt:lpstr>
      <vt:lpstr>Наномашины</vt:lpstr>
      <vt:lpstr>Будущее за нанороботами. Робототехника</vt:lpstr>
      <vt:lpstr>Нанотехнологии в пищевой промышленности</vt:lpstr>
      <vt:lpstr>В косметических средствах</vt:lpstr>
      <vt:lpstr> Искусство </vt:lpstr>
      <vt:lpstr>Электроника и компьютерные технологии</vt:lpstr>
      <vt:lpstr>Компьютеры и микроэлектроника</vt:lpstr>
      <vt:lpstr>Нанотехнологии в строительстве</vt:lpstr>
      <vt:lpstr> Материаловедение </vt:lpstr>
      <vt:lpstr>Слайд 25</vt:lpstr>
      <vt:lpstr>Экология </vt:lpstr>
      <vt:lpstr>Нанотехнологии на службе военных</vt:lpstr>
      <vt:lpstr>Слайд 28</vt:lpstr>
      <vt:lpstr>Слайд 29</vt:lpstr>
      <vt:lpstr>Нанотехнологии в животноводстве</vt:lpstr>
      <vt:lpstr>Слайд 31</vt:lpstr>
      <vt:lpstr>Опасности, связанные с нанотехнологиями</vt:lpstr>
      <vt:lpstr>Польза нанотехнологий</vt:lpstr>
      <vt:lpstr>Вред нанотехнологий</vt:lpstr>
      <vt:lpstr>Вывод</vt:lpstr>
      <vt:lpstr> Заключение</vt:lpstr>
      <vt:lpstr>Творческое задание</vt:lpstr>
      <vt:lpstr>Слайд 38</vt:lpstr>
      <vt:lpstr>Использованные  источники: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Нанотехнологии.</dc:title>
  <dc:creator>Бородулина Т.А.</dc:creator>
  <cp:lastModifiedBy>Серж Ляпин</cp:lastModifiedBy>
  <cp:revision>113</cp:revision>
  <cp:lastPrinted>2013-09-24T18:41:05Z</cp:lastPrinted>
  <dcterms:created xsi:type="dcterms:W3CDTF">2013-01-04T17:44:11Z</dcterms:created>
  <dcterms:modified xsi:type="dcterms:W3CDTF">2020-03-23T11:33:18Z</dcterms:modified>
</cp:coreProperties>
</file>