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61" r:id="rId3"/>
    <p:sldId id="264" r:id="rId4"/>
    <p:sldId id="265" r:id="rId5"/>
    <p:sldId id="259" r:id="rId6"/>
    <p:sldId id="257" r:id="rId7"/>
    <p:sldId id="266" r:id="rId8"/>
    <p:sldId id="278" r:id="rId9"/>
    <p:sldId id="267" r:id="rId10"/>
    <p:sldId id="269" r:id="rId11"/>
    <p:sldId id="276" r:id="rId12"/>
    <p:sldId id="258" r:id="rId13"/>
    <p:sldId id="271" r:id="rId14"/>
    <p:sldId id="263" r:id="rId15"/>
    <p:sldId id="268" r:id="rId16"/>
    <p:sldId id="282" r:id="rId17"/>
    <p:sldId id="280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564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E7D064-F5DC-4F1E-8717-016A25AC5DA8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650025-FCB8-466E-99CA-3812E0627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4D2-00D4-4E2C-B3D5-193554EEF431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83F51-0F13-4DDC-BCB8-5ABDC3880B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E9CEF-72F5-4B54-9556-9B4BDE802A2C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A2A96-2DBA-41E0-979A-2CF3EDB3A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1812B-5BB7-4A84-AC9C-115BAF3E61A2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5DE08-E8A3-4FDF-8C36-8FCCE3138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B2224B-A258-4692-92D2-C327611AA42B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B98C9C-7725-4C22-BC82-038EDB8FB2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B9483-45AE-4726-A411-04D8E62742FE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D45E9-BB45-46BC-BABD-B8D070F98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17B94-E9BB-4D60-BB76-E34D983C67C6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6007A-5221-4EAD-8B23-3E5D9762D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6FF9C-A082-411C-8298-4497DFECB78B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1CDF2-244D-4CA7-9B7A-22D16C614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DBA782B-ECC1-4393-BEF4-BFB7D0F8E03E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9F79E2-82BB-4682-89B8-C2C7341684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5A2DB-166C-4462-8A20-BC7D9D087C31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55176-12D4-40B8-AA10-1D6524197B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3693C2-D85A-4813-88B2-52D526063C68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20872A-0C9A-44FB-A2E5-1C0F82A387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DE07EC2-31A4-419F-84BC-5DC2C14C989B}" type="datetimeFigureOut">
              <a:rPr lang="ru-RU"/>
              <a:pPr>
                <a:defRPr/>
              </a:pPr>
              <a:t>25.04.2012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4F1F3CA-7B94-41F6-809F-78FEB02AF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67" r:id="rId8"/>
    <p:sldLayoutId id="2147483675" r:id="rId9"/>
    <p:sldLayoutId id="2147483666" r:id="rId10"/>
    <p:sldLayoutId id="214748366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B%D0%B8%D1%81%D1%82_%D0%9C%D1%91%D0%B1%D0%B8%D1%83%D1%81%D0%B0" TargetMode="External"/><Relationship Id="rId2" Type="http://schemas.openxmlformats.org/officeDocument/2006/relationships/hyperlink" Target="http://slovari.yandex.ru/dict/bse/article/00046/48100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vokrugsveta.ru/" TargetMode="External"/><Relationship Id="rId4" Type="http://schemas.openxmlformats.org/officeDocument/2006/relationships/hyperlink" Target="http://www.genon.ru/GetAnswer.aspx?qid=e2ab6eb5-5fb6-4fc6-b1a4-6ee7961a0dc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klass\&#1052;&#1086;&#1080;%20&#1076;&#1086;&#1082;&#1091;&#1084;&#1077;&#1085;&#1090;&#1099;\Bochkareva\&#1086;&#1090;&#1082;&#1088;&#1099;&#1090;&#1099;&#1081;%20&#1091;&#1088;&#1086;&#1082;\&#1055;&#1088;&#1080;&#1083;&#1086;&#1078;&#1077;&#1085;&#1080;&#1077;8.mp3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285750"/>
            <a:ext cx="7858125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850"/>
            <a:r>
              <a:rPr lang="ru-RU" sz="4000" b="1" i="1">
                <a:solidFill>
                  <a:srgbClr val="B45F07"/>
                </a:solidFill>
                <a:latin typeface="Times New Roman" pitchFamily="18" charset="0"/>
                <a:cs typeface="Times New Roman" pitchFamily="18" charset="0"/>
              </a:rPr>
              <a:t>Исследовательский проект</a:t>
            </a:r>
          </a:p>
          <a:p>
            <a:pPr indent="450850"/>
            <a:r>
              <a:rPr lang="ru-RU" sz="4000" b="1" i="1">
                <a:solidFill>
                  <a:srgbClr val="B45F07"/>
                </a:solidFill>
                <a:latin typeface="Times New Roman" pitchFamily="18" charset="0"/>
                <a:cs typeface="Times New Roman" pitchFamily="18" charset="0"/>
              </a:rPr>
              <a:t>Лист Мёбиуса –односторонняя</a:t>
            </a:r>
            <a:endParaRPr lang="ru-RU" sz="4000" b="1" i="1">
              <a:solidFill>
                <a:srgbClr val="B45F07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50850" eaLnBrk="0" hangingPunct="0"/>
            <a:r>
              <a:rPr lang="ru-RU" sz="4000" b="1" i="1">
                <a:solidFill>
                  <a:srgbClr val="B45F07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поверхность</a:t>
            </a:r>
            <a:r>
              <a:rPr lang="ru-RU" sz="4000">
                <a:solidFill>
                  <a:srgbClr val="B45F07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314" name="Прямоугольник 2"/>
          <p:cNvSpPr>
            <a:spLocks noChangeArrowheads="1"/>
          </p:cNvSpPr>
          <p:nvPr/>
        </p:nvSpPr>
        <p:spPr bwMode="auto">
          <a:xfrm>
            <a:off x="5857875" y="2928938"/>
            <a:ext cx="2643188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Работу выполнил Безбородов Фёдор, 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учащийся 5 Б класса лицея №24.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Руководитель: учитель математики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Ляпина Маргарита Алексеевна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       г.Елец     2012г.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857500"/>
            <a:ext cx="4762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452438"/>
            <a:ext cx="30289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071563"/>
            <a:ext cx="4462462" cy="502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Прямоугольник 5"/>
          <p:cNvSpPr>
            <a:spLocks noChangeArrowheads="1"/>
          </p:cNvSpPr>
          <p:nvPr/>
        </p:nvSpPr>
        <p:spPr bwMode="auto">
          <a:xfrm>
            <a:off x="5000625" y="4572000"/>
            <a:ext cx="39290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Голландский художник Мориц Корнелиc Эшер, родившийся в 1898 году в Леувардене создал уникальные работы, в которых использованы или показаны идеи ленты Мёбиуса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4438" y="469900"/>
            <a:ext cx="3333750" cy="588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3" y="1238250"/>
            <a:ext cx="40481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428625"/>
            <a:ext cx="42386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Прямоугольник 2"/>
          <p:cNvSpPr>
            <a:spLocks noChangeArrowheads="1"/>
          </p:cNvSpPr>
          <p:nvPr/>
        </p:nvSpPr>
        <p:spPr bwMode="auto">
          <a:xfrm>
            <a:off x="428625" y="500063"/>
            <a:ext cx="3571875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Конечно же, главная ценность листа Мёбиуса состоит в том, что он дал толчок новым обширным математическим исследованиям. Именно поэтому его часто считают символом современной математики и изображают на различных эмблемах и значках, как, например, на значке механико-математического факультета Московского университета.</a:t>
            </a:r>
          </a:p>
        </p:txBody>
      </p:sp>
      <p:sp>
        <p:nvSpPr>
          <p:cNvPr id="24579" name="Прямоугольник 3"/>
          <p:cNvSpPr>
            <a:spLocks noChangeArrowheads="1"/>
          </p:cNvSpPr>
          <p:nvPr/>
        </p:nvSpPr>
        <p:spPr bwMode="auto">
          <a:xfrm>
            <a:off x="3857625" y="5000625"/>
            <a:ext cx="4718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Лист  Мёбиуса I. 1961. Торцовая гравюра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357188" y="428625"/>
            <a:ext cx="8001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Применение листа Мёбиуса в технике</a:t>
            </a: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Полоса ленточного конвейера выполненная в виде ленты Мёбиуса, позволяет ему работать дольше, потому что вся поверхность ленты равномерно изнашивается. Также в системах записи на непрерывную плёнку применялись ленты Мёбиуса (чтобы удвоить время записи). В матричных принтерах красящая лента имела вид листа Мёбиуса для увеличения срока годности.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3071813"/>
            <a:ext cx="26670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4429125"/>
            <a:ext cx="190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Прямоугольник 4"/>
          <p:cNvSpPr>
            <a:spLocks noChangeArrowheads="1"/>
          </p:cNvSpPr>
          <p:nvPr/>
        </p:nvSpPr>
        <p:spPr bwMode="auto">
          <a:xfrm>
            <a:off x="1714500" y="542925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Международный символ переработки представляет собой лист Мёбиуса.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785813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3" y="785813"/>
            <a:ext cx="39624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Прямоугольник 4"/>
          <p:cNvSpPr>
            <a:spLocks noChangeArrowheads="1"/>
          </p:cNvSpPr>
          <p:nvPr/>
        </p:nvSpPr>
        <p:spPr bwMode="auto">
          <a:xfrm>
            <a:off x="5357813" y="4429125"/>
            <a:ext cx="2625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Лист Мебиуса в природе</a:t>
            </a:r>
            <a:endParaRPr lang="ru-RU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лист мёбиуса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714375"/>
            <a:ext cx="6473825" cy="4856163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>
          <a:xfrm>
            <a:off x="3000375" y="5500688"/>
            <a:ext cx="4786313" cy="8683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1">
                    <a:tint val="88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 Мебиуса в </a:t>
            </a: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природе</a:t>
            </a:r>
            <a:endParaRPr lang="ru-RU" sz="2000" dirty="0">
              <a:solidFill>
                <a:schemeClr val="accent1">
                  <a:tint val="88000"/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260350"/>
            <a:ext cx="7239000" cy="67786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заключение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571500" y="1330325"/>
            <a:ext cx="7972425" cy="53133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	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Мной  была  проделана работа  по  рассмотрению  некоторых свойств ленты  Мёбиуса. Для доказательства были  использованы свойства  развертывающихся   поверхностей.   Изучались   свойства ленты на наглядных примерах.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	Некоторые свойства ленты Мёбиуса могут быть полезными для тех, кто начинает изучать топологию, так как более просты и понятны.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620713"/>
            <a:ext cx="7200900" cy="5400675"/>
          </a:xfrm>
        </p:spPr>
        <p:txBody>
          <a:bodyPr/>
          <a:lstStyle/>
          <a:p>
            <a:pPr marL="533400" indent="-533400" algn="ctr">
              <a:lnSpc>
                <a:spcPct val="80000"/>
              </a:lnSpc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Используемая литература: 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Внеклассная работа по математике В.А.Гусев, А.И.Орлов, А.Л.Розенталь. 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Математический  цветник Ю.А.Данилова.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Краткий очерк истории математики.  Д. Я. Стройк..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             Ресурсы:</a:t>
            </a:r>
          </a:p>
          <a:p>
            <a:pPr marL="533400" indent="-533400"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  <a:hlinkClick r:id="rId2"/>
              </a:rPr>
              <a:t>http://slovari.yandex.ru/dict/bse/article/00046/48100.htm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  <a:hlinkClick r:id="rId3"/>
              </a:rPr>
              <a:t>http://ru.wikipedia.org/wiki/%D0%9B%D0%B8%D1%81%D1%82_%D0%9C%D1%91%D0%B1%D0%B8%D1%83%D1%81%D0%B0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  <a:hlinkClick r:id="rId4"/>
              </a:rPr>
              <a:t>http://www.genon.ru/GetAnswer.aspx?qid=e2ab6eb5-5fb6-4fc6-b1a4-6ee7961a0dc1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  <a:hlinkClick r:id="rId5"/>
              </a:rPr>
              <a:t>www.vokrugsveta.ru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80000"/>
              </a:lnSpc>
            </a:pP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ChangeArrowheads="1"/>
          </p:cNvSpPr>
          <p:nvPr/>
        </p:nvSpPr>
        <p:spPr bwMode="auto">
          <a:xfrm>
            <a:off x="785813" y="2071688"/>
            <a:ext cx="67865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just"/>
            <a:endParaRPr lang="ru-RU" sz="1200" b="1" i="1">
              <a:cs typeface="Times New Roman" pitchFamily="18" charset="0"/>
            </a:endParaRPr>
          </a:p>
          <a:p>
            <a:pPr indent="450850" algn="just"/>
            <a:endParaRPr lang="ru-RU" sz="1200" b="1" i="1">
              <a:cs typeface="Times New Roman" pitchFamily="18" charset="0"/>
            </a:endParaRPr>
          </a:p>
          <a:p>
            <a:pPr indent="450850"/>
            <a:r>
              <a:rPr lang="ru-RU" sz="20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8688" y="285750"/>
            <a:ext cx="6715125" cy="47085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     Цель работы: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Исследование поверхности ленты Мебиуса и её свойств.</a:t>
            </a:r>
          </a:p>
          <a:p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     Задачи работы: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Познакомиться с историей появления ленты Мебиуса.</a:t>
            </a:r>
          </a:p>
          <a:p>
            <a:pPr eaLnBrk="0" hangingPunct="0">
              <a:buFontTx/>
              <a:buChar char="•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Выявить и исследовать свойства ленты Мебиуса.</a:t>
            </a:r>
          </a:p>
          <a:p>
            <a:pPr eaLnBrk="0" hangingPunct="0">
              <a:buFontTx/>
              <a:buChar char="•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Установить области применения ленты Мебиуса</a:t>
            </a:r>
          </a:p>
          <a:p>
            <a:pPr eaLnBrk="0" hangingPunct="0"/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Проблема: 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Какими же удивительными свойствами обладает лента Мебиуса?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  Многие знают, что такое лист Мёбиуса.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Тем, кто ещё не знаком с удивительным листом, который  относится к «математическим неожиданностям», я предлагаю вместе со мной провести исследование и окунуться в светлое чувство познания.</a:t>
            </a:r>
          </a:p>
          <a:p>
            <a:pPr eaLnBrk="0" hangingPunct="0"/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mmebius"/>
          <p:cNvPicPr>
            <a:picLocks noChangeAspect="1" noChangeArrowheads="1"/>
          </p:cNvPicPr>
          <p:nvPr/>
        </p:nvPicPr>
        <p:blipFill>
          <a:blip r:embed="rId2"/>
          <a:srcRect t="-944"/>
          <a:stretch>
            <a:fillRect/>
          </a:stretch>
        </p:blipFill>
        <p:spPr bwMode="auto">
          <a:xfrm>
            <a:off x="557214" y="642918"/>
            <a:ext cx="4157662" cy="50958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362" name="Прямоугольник 5"/>
          <p:cNvSpPr>
            <a:spLocks noChangeArrowheads="1"/>
          </p:cNvSpPr>
          <p:nvPr/>
        </p:nvSpPr>
        <p:spPr bwMode="auto">
          <a:xfrm>
            <a:off x="4857750" y="357188"/>
            <a:ext cx="4000500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Фердинанд Мёбиус (1790-1868) –Мёбиус был первоначально астрономом. В те времена занятия математикой не встречали поддержки, а астрономия давала достаточно денег, чтобы не думать о них, и оставляла время для собственных размышлений. И Мёбиус стал одним из крупнейших геометров XIX века.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 возрасте 68 лет Мёбиусу удалось сделать открытие поразительной красоты. Это открытие односторонних поверхностей, одна из которых – лист Мёбиуса (или лента). Мёбиус придумал ленту, когда наблюдал за горничной, неправильно одевшей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на шею  свой платок. </a:t>
            </a: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_12b51_4a45a684_XL.jpg"/>
          <p:cNvPicPr>
            <a:picLocks noChangeAspect="1"/>
          </p:cNvPicPr>
          <p:nvPr/>
        </p:nvPicPr>
        <p:blipFill>
          <a:blip r:embed="rId2"/>
          <a:srcRect l="21239"/>
          <a:stretch>
            <a:fillRect/>
          </a:stretch>
        </p:blipFill>
        <p:spPr bwMode="auto">
          <a:xfrm>
            <a:off x="3714750" y="520700"/>
            <a:ext cx="4929188" cy="4694238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16386" name="Прямоугольник 5"/>
          <p:cNvSpPr>
            <a:spLocks noChangeArrowheads="1"/>
          </p:cNvSpPr>
          <p:nvPr/>
        </p:nvSpPr>
        <p:spPr bwMode="auto">
          <a:xfrm>
            <a:off x="357188" y="357188"/>
            <a:ext cx="28575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Представим себе поверхность и сидящего на ней муравья. Удастся ли муравью доползти до обратной стороны поверхности – образно говоря, до её изнанки, - не перелезая через край? 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Гипотеза: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как это ни удивительно, но односторонние поверхности существуют!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Первый пример односторонней поверхности, в любое место которой может доползти муравей, не перелезая через край, привел Мёбиус в 1858г.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0.11024 0.00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24 0.00301 L 2.5E-6 0.0030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611188" y="549275"/>
            <a:ext cx="7858125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Опыт №1.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Склейте два кольца- одно простое и лист Мёбиуса. Разрежьте каждое из них пополам вдоль. Что у Вас получилось?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2 простых и 1 кольцо Мёбиуса.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Опыт № 2.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Чтобы получить ленту Мёбиуса, мы поворачиваем полоску бумаги на пол оборота. А интересно, что у вас получится, если вы склеите ленту, сделав полный оборот , и получившееся кольцо разрежете пополам вдоль?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Получилось одно кольцо, но большое.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Получились два кольца, но каждое само по себе.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Получились два кольца, причем сцепленных 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Опыт №3.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Попробуйте прорезать в полосе щель и продеть сквозь нее один конец полосы. А теперь попробуйте продолжить разрез вдоль всей ленты.Что у вас получилось?	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Два кольца Мёбиуса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Вывернутое, но простое кольцо.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4913" y="809625"/>
            <a:ext cx="3557587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4"/>
          <p:cNvSpPr>
            <a:spLocks noChangeArrowheads="1"/>
          </p:cNvSpPr>
          <p:nvPr/>
        </p:nvSpPr>
        <p:spPr bwMode="auto">
          <a:xfrm>
            <a:off x="571500" y="769938"/>
            <a:ext cx="442912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У входа в Музей истории и техники в Вашингтоне медленно вращается на пьедестале стальная лента, закрученная на полвитка. В 1967 году, когда в Бразилии состоялся международный математический конгресс, его устроители выпустили памятную марку достоинством в пять сентаво. На ней была изображена лента Мёбиуса. И монумент высотой более чем в два метра, и крохотная марка – своеобразные памятники немецкому математику и астроному Августу Фердинанду Мёбиусу, профессору Лейпцинского университета.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риложение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Прямоугольник 3"/>
          <p:cNvSpPr>
            <a:spLocks noChangeArrowheads="1"/>
          </p:cNvSpPr>
          <p:nvPr/>
        </p:nvSpPr>
        <p:spPr bwMode="auto">
          <a:xfrm>
            <a:off x="428625" y="1665288"/>
            <a:ext cx="3500438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Таинственный и знаменитый лист Мебиуса волновал  скульпторов и художников. Целую серию вариантов листа Мебиуса можно встретить в скульптуре.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Во многих странах мира: России, Белоруссии, Германии, Латвии многих других есть памятники этому необычному объекту. 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5" y="428625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0" y="642938"/>
            <a:ext cx="562927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3" y="642938"/>
            <a:ext cx="2655887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357188" y="5715000"/>
            <a:ext cx="328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Лист Мёбиуса составленный из множества консервных банок</a:t>
            </a:r>
            <a:endParaRPr lang="ru-RU">
              <a:latin typeface="Verdana" pitchFamily="34" charset="0"/>
            </a:endParaRPr>
          </a:p>
        </p:txBody>
      </p:sp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5857875" y="5857875"/>
            <a:ext cx="2582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Памятник в Германии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Мебиус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4288" y="500063"/>
            <a:ext cx="4391025" cy="5857875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696913" y="5745163"/>
            <a:ext cx="2374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Автор - Сергей Карпиков</a:t>
            </a:r>
          </a:p>
        </p:txBody>
      </p:sp>
      <p:sp>
        <p:nvSpPr>
          <p:cNvPr id="21507" name="Прямоугольник 4"/>
          <p:cNvSpPr>
            <a:spLocks noChangeArrowheads="1"/>
          </p:cNvSpPr>
          <p:nvPr/>
        </p:nvSpPr>
        <p:spPr bwMode="auto">
          <a:xfrm>
            <a:off x="428625" y="484188"/>
            <a:ext cx="30718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Лист Мёбиуса - символ математики,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Что служит высшей мудрости венцом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Он полон неосознанной романтики: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В нём бесконечность свернута кольцом,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В нём - простота, и вместе с нею сложность,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Что недоступна даже мудрецам: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Здесь на глазах преобразилась плоскость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В поверхность без начала и конца.</a:t>
            </a: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686</Words>
  <Application>Microsoft Office PowerPoint</Application>
  <PresentationFormat>Экран (4:3)</PresentationFormat>
  <Paragraphs>71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Verdana</vt:lpstr>
      <vt:lpstr>Arial</vt:lpstr>
      <vt:lpstr>Wingdings 2</vt:lpstr>
      <vt:lpstr>Calibri</vt:lpstr>
      <vt:lpstr>Times New Roman</vt:lpstr>
      <vt:lpstr>Аспект</vt:lpstr>
      <vt:lpstr>Аспект</vt:lpstr>
      <vt:lpstr>Аспект</vt:lpstr>
      <vt:lpstr>Аспект</vt:lpstr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Лист Мебиуса в природе</vt:lpstr>
      <vt:lpstr>заключение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30</cp:revision>
  <dcterms:modified xsi:type="dcterms:W3CDTF">2012-04-25T08:50:11Z</dcterms:modified>
</cp:coreProperties>
</file>