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71" r:id="rId2"/>
    <p:sldId id="273" r:id="rId3"/>
    <p:sldId id="267" r:id="rId4"/>
    <p:sldId id="278" r:id="rId5"/>
    <p:sldId id="262" r:id="rId6"/>
    <p:sldId id="261" r:id="rId7"/>
    <p:sldId id="285" r:id="rId8"/>
    <p:sldId id="264" r:id="rId9"/>
    <p:sldId id="276" r:id="rId10"/>
    <p:sldId id="275" r:id="rId11"/>
    <p:sldId id="265" r:id="rId12"/>
    <p:sldId id="277" r:id="rId13"/>
    <p:sldId id="266" r:id="rId14"/>
    <p:sldId id="284" r:id="rId15"/>
    <p:sldId id="258" r:id="rId16"/>
    <p:sldId id="269" r:id="rId17"/>
    <p:sldId id="282" r:id="rId18"/>
    <p:sldId id="281" r:id="rId19"/>
    <p:sldId id="28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383" autoAdjust="0"/>
  </p:normalViewPr>
  <p:slideViewPr>
    <p:cSldViewPr>
      <p:cViewPr>
        <p:scale>
          <a:sx n="100" d="100"/>
          <a:sy n="100" d="100"/>
        </p:scale>
        <p:origin x="26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EBE7C-ADCA-4F5D-9267-97E105153522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18429-DE68-49FC-8B1E-D82AE10C61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18429-DE68-49FC-8B1E-D82AE10C612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714375"/>
            <a:ext cx="914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800" b="1" dirty="0">
                <a:solidFill>
                  <a:srgbClr val="1F497D"/>
                </a:solidFill>
                <a:latin typeface="Calibri" pitchFamily="34" charset="0"/>
                <a:cs typeface="Times New Roman" pitchFamily="18" charset="0"/>
              </a:rPr>
              <a:t>Исследовательская работа</a:t>
            </a:r>
            <a:endParaRPr lang="ru-RU" sz="4800" dirty="0"/>
          </a:p>
          <a:p>
            <a:pPr algn="ctr" eaLnBrk="0" hangingPunct="0"/>
            <a:r>
              <a:rPr lang="ru-RU" sz="4000" b="1" dirty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о </a:t>
            </a:r>
            <a:r>
              <a:rPr lang="ru-RU" sz="4000" b="1" dirty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теме: </a:t>
            </a:r>
            <a:r>
              <a:rPr lang="ru-RU" sz="4000" b="1" dirty="0" smtClean="0">
                <a:solidFill>
                  <a:srgbClr val="4F81BD"/>
                </a:solidFill>
                <a:latin typeface="Calibri" pitchFamily="34" charset="0"/>
                <a:cs typeface="Times New Roman" pitchFamily="18" charset="0"/>
              </a:rPr>
              <a:t>«Скрещивающиеся прямые»</a:t>
            </a:r>
            <a:endParaRPr lang="ru-RU" sz="4000" b="1" dirty="0">
              <a:solidFill>
                <a:srgbClr val="80808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3643313" y="4071938"/>
            <a:ext cx="5270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Работу выполнил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Разинков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Александр, </a:t>
            </a:r>
          </a:p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учащийся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класса лицея №24.</a:t>
            </a:r>
          </a:p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Руководитель: учитель математики</a:t>
            </a:r>
          </a:p>
          <a:p>
            <a:pPr eaLnBrk="0" hangingPunct="0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Ляпина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Маргарита Алексеевна.</a:t>
            </a:r>
          </a:p>
          <a:p>
            <a:pPr eaLnBrk="0" hangingPunct="0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        г.Елец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2012г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84825" y="1128681"/>
            <a:ext cx="2965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одна из двух данных прямых лежит в плоскости, а другая –  параллельна этой плоскости, то расстояние между данными прямыми равно расстоянию между прямой и плоскостью.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Рисунок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35" y="1619276"/>
            <a:ext cx="3760839" cy="35623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03584" y="471447"/>
            <a:ext cx="30770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Метод проекций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Прямая соединительная линия 108"/>
          <p:cNvCxnSpPr/>
          <p:nvPr/>
        </p:nvCxnSpPr>
        <p:spPr>
          <a:xfrm>
            <a:off x="5119695" y="1165194"/>
            <a:ext cx="2921040" cy="146052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695" y="2589201"/>
            <a:ext cx="2938272" cy="530352"/>
          </a:xfrm>
          <a:prstGeom prst="rect">
            <a:avLst/>
          </a:prstGeom>
        </p:spPr>
      </p:pic>
      <p:cxnSp>
        <p:nvCxnSpPr>
          <p:cNvPr id="114" name="Прямая соединительная линия 113"/>
          <p:cNvCxnSpPr/>
          <p:nvPr/>
        </p:nvCxnSpPr>
        <p:spPr>
          <a:xfrm rot="5400000" flipH="1" flipV="1">
            <a:off x="5302260" y="2698740"/>
            <a:ext cx="474670" cy="328618"/>
          </a:xfrm>
          <a:prstGeom prst="line">
            <a:avLst/>
          </a:prstGeom>
          <a:ln w="12700" cap="sq">
            <a:solidFill>
              <a:srgbClr val="FF0000"/>
            </a:solidFill>
            <a:prstDash val="lg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5590839" y="233361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6397650" y="2323673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226953" y="3538539"/>
            <a:ext cx="872660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скрещивающимися прямыми АА₁ и 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равно расстоянию между параллельными плоскостями (АА₁ 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) и (СС₁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в которых лежат эти прямые , значит  искомое расстояние это длина отрезка АК.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равнобедренную трапецию 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=2АВ=2∙1=2;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FK=1/2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 В прямоугольном треугольнике АК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3525" y="5072085"/>
            <a:ext cx="2771775" cy="4762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752" y="5473728"/>
            <a:ext cx="219075" cy="476250"/>
          </a:xfrm>
          <a:prstGeom prst="rect">
            <a:avLst/>
          </a:prstGeom>
          <a:noFill/>
        </p:spPr>
      </p:pic>
      <p:sp>
        <p:nvSpPr>
          <p:cNvPr id="43" name="Прямоугольник 42"/>
          <p:cNvSpPr/>
          <p:nvPr/>
        </p:nvSpPr>
        <p:spPr>
          <a:xfrm>
            <a:off x="328617" y="87309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CF</a:t>
            </a:r>
            <a:r>
              <a:rPr lang="en-US" i="1" dirty="0" smtClean="0">
                <a:solidFill>
                  <a:srgbClr val="0070C0"/>
                </a:solidFill>
                <a:cs typeface="Times New Roman" pitchFamily="18" charset="0"/>
              </a:rPr>
              <a:t>₁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65109" y="3063870"/>
            <a:ext cx="1197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 rot="5400000">
            <a:off x="5642579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6200000" flipH="1">
            <a:off x="7049121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6359548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4643439" y="2380855"/>
            <a:ext cx="1462902" cy="79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6200000" flipH="1">
            <a:off x="6069034" y="2381648"/>
            <a:ext cx="146051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4390230" y="1906978"/>
            <a:ext cx="1459729" cy="7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16200000" flipH="1">
            <a:off x="7310475" y="1906979"/>
            <a:ext cx="1460522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6200000" flipH="1">
            <a:off x="7675605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6361137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5375286" y="1651388"/>
            <a:ext cx="142400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V="1">
            <a:off x="5010155" y="1286258"/>
            <a:ext cx="474670" cy="2555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V="1">
            <a:off x="5119695" y="727038"/>
            <a:ext cx="1241442" cy="4397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6799293" y="1176719"/>
            <a:ext cx="1241442" cy="474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16200000" flipH="1">
            <a:off x="7657349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5119695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791077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49040" y="1357696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434162" y="1357696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42059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52211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967709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754565" y="247966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189196" y="3126959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660936" y="3063870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318248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8040735" y="2479662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748631" y="189545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5010156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5375286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6799293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5400000">
            <a:off x="5466569" y="2643970"/>
            <a:ext cx="109539" cy="730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5484825" y="2735253"/>
            <a:ext cx="1460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9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10" grpId="0"/>
      <p:bldP spid="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8975" y="252369"/>
            <a:ext cx="43450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Второй способ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нахождения расстояния между скрещивающимися прямыми основан на методе ортогонального проектирования.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скрещивающимися прямыми от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точки, являющейся проекцией одной из данных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прямых на перпендикулярную ей плоскость до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проекции другой прямой на эту плоскость. Угол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второй прямой и указанной ей проекцией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дополняет до 90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угол между данными </a:t>
            </a:r>
          </a:p>
          <a:p>
            <a:pPr lvl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скрещивающимися прямыми.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440" y="37941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ортогональная проекция на плоскость  переводит прямую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точку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прямую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прямую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расстояние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прямыми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 расстоянию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прямой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Рисунок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65" y="361908"/>
            <a:ext cx="3881718" cy="2788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Рисунок 109" descr="Рисунок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5546" y="3246435"/>
            <a:ext cx="2365595" cy="970212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17414" y="215856"/>
            <a:ext cx="872660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треугольной призме АВСА₁В₁С₁,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рёбра которой равны 1. Найдите расстояние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между прямыми  АА₁ и ВС₁ 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АВСА₁ 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С₁ -  правильная призма.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Спроектируем  ВС₁  на плоскость основания       АВС,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 – проекция.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А₁А  спроектируем, получим точку А, значит АК –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искомое расстояние.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    АВС- равносторонний</a:t>
            </a: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</a:t>
            </a:r>
          </a:p>
          <a:p>
            <a:pPr marL="342900" indent="-342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7213" y="3976695"/>
            <a:ext cx="219075" cy="476250"/>
          </a:xfrm>
          <a:prstGeom prst="rect">
            <a:avLst/>
          </a:prstGeom>
          <a:noFill/>
        </p:spPr>
      </p:pic>
      <p:grpSp>
        <p:nvGrpSpPr>
          <p:cNvPr id="88" name="Группа 87"/>
          <p:cNvGrpSpPr/>
          <p:nvPr/>
        </p:nvGrpSpPr>
        <p:grpSpPr>
          <a:xfrm>
            <a:off x="5046669" y="1968480"/>
            <a:ext cx="182566" cy="147642"/>
            <a:chOff x="4352922" y="3209922"/>
            <a:chExt cx="219079" cy="111127"/>
          </a:xfrm>
        </p:grpSpPr>
        <p:cxnSp>
          <p:nvCxnSpPr>
            <p:cNvPr id="83" name="Прямая соединительная линия 82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4753921" y="1895387"/>
            <a:ext cx="2697863" cy="52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935955" y="2801789"/>
            <a:ext cx="2768507" cy="194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28670" y="1893351"/>
            <a:ext cx="2713768" cy="252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6105546" y="544473"/>
            <a:ext cx="2392637" cy="6143"/>
          </a:xfrm>
          <a:prstGeom prst="line">
            <a:avLst/>
          </a:prstGeom>
          <a:ln w="1270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6100212" y="549098"/>
            <a:ext cx="1229729" cy="8781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7329941" y="580984"/>
            <a:ext cx="1148952" cy="8462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743856" y="300931"/>
            <a:ext cx="653794" cy="3895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352476" y="264418"/>
            <a:ext cx="455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476647" y="3075919"/>
            <a:ext cx="36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740416" y="3027357"/>
            <a:ext cx="328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45827" y="1039982"/>
            <a:ext cx="420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162179" y="4195773"/>
            <a:ext cx="36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821657" y="3684591"/>
            <a:ext cx="328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16200000" flipH="1">
            <a:off x="6994829" y="1762373"/>
            <a:ext cx="1819172" cy="114895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39777" y="3392487"/>
            <a:ext cx="3707033" cy="455613"/>
          </a:xfrm>
          <a:prstGeom prst="rect">
            <a:avLst/>
          </a:prstGeom>
          <a:noFill/>
        </p:spPr>
      </p:pic>
      <p:grpSp>
        <p:nvGrpSpPr>
          <p:cNvPr id="33" name="Группа 32"/>
          <p:cNvGrpSpPr/>
          <p:nvPr/>
        </p:nvGrpSpPr>
        <p:grpSpPr>
          <a:xfrm>
            <a:off x="446031" y="3063870"/>
            <a:ext cx="182566" cy="147642"/>
            <a:chOff x="4352922" y="3209922"/>
            <a:chExt cx="219079" cy="111127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2" name="Прямая соединительная линия 41"/>
          <p:cNvCxnSpPr/>
          <p:nvPr/>
        </p:nvCxnSpPr>
        <p:spPr>
          <a:xfrm>
            <a:off x="6105546" y="3246435"/>
            <a:ext cx="1204929" cy="9493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7310475" y="3246435"/>
            <a:ext cx="1168416" cy="9493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6105546" y="3246435"/>
            <a:ext cx="2373345" cy="1588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4759256" y="1890763"/>
            <a:ext cx="2697863" cy="528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7310475" y="3246435"/>
            <a:ext cx="1168416" cy="9493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142059" y="3246435"/>
            <a:ext cx="1716111" cy="511182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7675605" y="3721104"/>
            <a:ext cx="73026" cy="73026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675605" y="3794130"/>
            <a:ext cx="109539" cy="36513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213" y="1305342"/>
            <a:ext cx="715654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Метод параллельных прямой и плоскости</a:t>
            </a:r>
          </a:p>
          <a:p>
            <a:r>
              <a:rPr lang="ru-RU" dirty="0" smtClean="0"/>
              <a:t>В общем случае необязательно строить общий перпендикуляр, но</a:t>
            </a:r>
          </a:p>
          <a:p>
            <a:r>
              <a:rPr lang="ru-RU" dirty="0" smtClean="0"/>
              <a:t>можно применить один из предложенных ниже методов.</a:t>
            </a:r>
          </a:p>
          <a:p>
            <a:r>
              <a:rPr lang="ru-RU" dirty="0" smtClean="0"/>
              <a:t>Воспользуемся утверждением:</a:t>
            </a:r>
          </a:p>
          <a:p>
            <a:r>
              <a:rPr lang="ru-RU" dirty="0" smtClean="0"/>
              <a:t>если одна из двух скрещивающихся прямых лежит в плоскости, а</a:t>
            </a:r>
          </a:p>
          <a:p>
            <a:r>
              <a:rPr lang="ru-RU" dirty="0" smtClean="0"/>
              <a:t>другая — параллельна этой плоскости, то расстояние между </a:t>
            </a:r>
            <a:r>
              <a:rPr lang="ru-RU" dirty="0" err="1" smtClean="0"/>
              <a:t>данны</a:t>
            </a:r>
            <a:r>
              <a:rPr lang="ru-RU" dirty="0" smtClean="0"/>
              <a:t>-</a:t>
            </a:r>
          </a:p>
          <a:p>
            <a:r>
              <a:rPr lang="ru-RU" dirty="0" smtClean="0"/>
              <a:t>ми прямыми равно расстоянию между прямой и плоскостью.</a:t>
            </a:r>
          </a:p>
          <a:p>
            <a:r>
              <a:rPr lang="ru-RU" dirty="0" smtClean="0"/>
              <a:t>В свою очередь последнюю задачу можно свести к задаче о </a:t>
            </a:r>
            <a:r>
              <a:rPr lang="ru-RU" dirty="0" err="1" smtClean="0"/>
              <a:t>расстоя</a:t>
            </a:r>
            <a:r>
              <a:rPr lang="ru-RU" dirty="0" smtClean="0"/>
              <a:t>-</a:t>
            </a:r>
          </a:p>
          <a:p>
            <a:r>
              <a:rPr lang="ru-RU" dirty="0" err="1" smtClean="0"/>
              <a:t>нии</a:t>
            </a:r>
            <a:r>
              <a:rPr lang="ru-RU" dirty="0" smtClean="0"/>
              <a:t> от точки прямой до плоскости.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518" y="179343"/>
            <a:ext cx="68580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 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четырехугольной пирамиде SABCD, все ребра которой равны 1, найдите расстояние между прямыми SA и BС.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Прямая ВС параллельная плоскости SAD, в которой лежит прямая SA. Следовательно, расстояние между скрещивающимися прямыми SA и ВС равно расстоянию от прямой ВС до плоскости SAD. Пусть Е и F соответственно середины ребер AD и ВС. Тогда искомым перпендикуляром будет высота FH треугольника SEF. В треугольнике SEF имеем: EF=1, SE=SF=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высота SO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площади S треугольника SEF имеют место равенства 2S= EF∙ SO=SE∙ FH, из которых получаем FH=      .</a:t>
            </a:r>
          </a:p>
          <a:p>
            <a:pPr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4512" y="3268668"/>
            <a:ext cx="180975" cy="561975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8111" y="2625714"/>
            <a:ext cx="180975" cy="5619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698740"/>
            <a:ext cx="180975" cy="40957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30" y="4013208"/>
            <a:ext cx="180975" cy="409575"/>
          </a:xfrm>
          <a:prstGeom prst="rect">
            <a:avLst/>
          </a:prstGeom>
          <a:noFill/>
        </p:spPr>
      </p:pic>
      <p:pic>
        <p:nvPicPr>
          <p:cNvPr id="107" name="Рисунок 106" descr="Рисунок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8773" y="3757617"/>
            <a:ext cx="2372020" cy="2335427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305420" y="6266902"/>
            <a:ext cx="412632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6076151" y="5657280"/>
            <a:ext cx="2370455" cy="2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4571805" y="5657277"/>
            <a:ext cx="1504351" cy="79934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571805" y="6456618"/>
            <a:ext cx="2384493" cy="1931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0800000" flipV="1">
            <a:off x="6956297" y="5657280"/>
            <a:ext cx="1504351" cy="799340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5376367" y="4924954"/>
            <a:ext cx="2263805" cy="2161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V="1">
            <a:off x="5378318" y="4878636"/>
            <a:ext cx="2708871" cy="447095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6200000" flipH="1">
            <a:off x="6523140" y="3733813"/>
            <a:ext cx="1909531" cy="193740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4186070" y="4133485"/>
            <a:ext cx="2708870" cy="19374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 flipH="1" flipV="1">
            <a:off x="5330893" y="4478969"/>
            <a:ext cx="1909531" cy="447092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5922981" y="4999059"/>
            <a:ext cx="1751857" cy="107368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5959494" y="4926033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5977750" y="4980801"/>
            <a:ext cx="73028" cy="365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360174" y="3392487"/>
            <a:ext cx="379919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</a:t>
            </a:r>
            <a:endParaRPr lang="ru-RU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5643316" y="4743468"/>
            <a:ext cx="425717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</a:t>
            </a:r>
            <a:endParaRPr lang="ru-RU" sz="1600" dirty="0"/>
          </a:p>
        </p:txBody>
      </p:sp>
      <p:sp>
        <p:nvSpPr>
          <p:cNvPr id="87" name="TextBox 86"/>
          <p:cNvSpPr txBox="1"/>
          <p:nvPr/>
        </p:nvSpPr>
        <p:spPr>
          <a:xfrm>
            <a:off x="6326157" y="6047824"/>
            <a:ext cx="436623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</a:t>
            </a:r>
            <a:endParaRPr lang="ru-RU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8478891" y="5463616"/>
            <a:ext cx="399546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</a:t>
            </a:r>
            <a:endParaRPr lang="ru-RU" sz="1600" dirty="0"/>
          </a:p>
        </p:txBody>
      </p:sp>
      <p:sp>
        <p:nvSpPr>
          <p:cNvPr id="89" name="TextBox 88"/>
          <p:cNvSpPr txBox="1"/>
          <p:nvPr/>
        </p:nvSpPr>
        <p:spPr>
          <a:xfrm>
            <a:off x="7733842" y="5911884"/>
            <a:ext cx="379919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</a:t>
            </a:r>
            <a:endParaRPr lang="ru-RU" sz="1600" dirty="0"/>
          </a:p>
        </p:txBody>
      </p:sp>
      <p:sp>
        <p:nvSpPr>
          <p:cNvPr id="90" name="TextBox 89"/>
          <p:cNvSpPr txBox="1"/>
          <p:nvPr/>
        </p:nvSpPr>
        <p:spPr>
          <a:xfrm>
            <a:off x="7055651" y="6266902"/>
            <a:ext cx="403908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</a:t>
            </a:r>
            <a:endParaRPr lang="ru-RU" sz="1600" dirty="0"/>
          </a:p>
        </p:txBody>
      </p:sp>
      <p:sp>
        <p:nvSpPr>
          <p:cNvPr id="91" name="TextBox 90"/>
          <p:cNvSpPr txBox="1"/>
          <p:nvPr/>
        </p:nvSpPr>
        <p:spPr>
          <a:xfrm>
            <a:off x="6062113" y="5302018"/>
            <a:ext cx="423538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5046669" y="5828746"/>
            <a:ext cx="388643" cy="411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</a:t>
            </a:r>
            <a:endParaRPr lang="ru-RU" sz="1600" dirty="0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6407835" y="5948397"/>
            <a:ext cx="99354" cy="19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6352162" y="6012448"/>
            <a:ext cx="88815" cy="21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>
            <a:off x="6069034" y="5656293"/>
            <a:ext cx="876312" cy="80328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4572000" y="5656293"/>
            <a:ext cx="3870378" cy="80328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99" descr="Рисунок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05" y="982629"/>
            <a:ext cx="2548128" cy="291388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513123" y="361908"/>
            <a:ext cx="54039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Задача.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пирамиде DABC известны длины рёбер AB = AC = DB = DC =13 см, DA = 6 см, BC = 24 см.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расстояние между прямыми DA и BC 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en-US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P — середина BC , тогда AP ⊥ BC , DP ⊥ BC, поэтому прямая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BC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перпендикулярна плоскости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APD.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AP = DP (поскольку ABC и BDC — равные равнобедренные треугольники). Следовательно, высота и медиана PQ треугольника APD и будет искомым перпендикуляром.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Найдём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 теореме Пифагора для треугольника ABP ). Тогда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 теореме Пифагора для треугольника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PAQ 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43" y="3867156"/>
            <a:ext cx="2741088" cy="293688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00616" y="4718204"/>
            <a:ext cx="2811502" cy="318952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384189" y="3136896"/>
            <a:ext cx="2884527" cy="1588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4189" y="3136896"/>
            <a:ext cx="2154267" cy="146052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2173328" y="3502028"/>
            <a:ext cx="1460521" cy="730259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384585" y="2443544"/>
            <a:ext cx="3613995" cy="69374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1479579" y="1347758"/>
            <a:ext cx="2154267" cy="142400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1103265" y="2078019"/>
            <a:ext cx="1789137" cy="1789137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8135" y="2552688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74648" y="2516175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358856" y="1639863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395369" y="160335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H="1">
            <a:off x="1030239" y="2151045"/>
            <a:ext cx="73026" cy="7302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1103265" y="2151045"/>
            <a:ext cx="73026" cy="7302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074967" y="342900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2709837" y="4159260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2892402" y="3684591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2764607" y="3885412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2782863" y="3940182"/>
            <a:ext cx="73026" cy="36513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79256" y="3209922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774648" y="1858941"/>
            <a:ext cx="322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</a:t>
            </a:r>
            <a:endParaRPr lang="ru-RU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1723986" y="680588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3230637" y="2954331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</a:t>
            </a:r>
            <a:endParaRPr lang="ru-RU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2894042" y="3721104"/>
            <a:ext cx="290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Р</a:t>
            </a:r>
            <a:endParaRPr lang="ru-RU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2465430" y="4487877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</a:t>
            </a:r>
            <a:endParaRPr lang="ru-RU" sz="1600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26134" y="1329504"/>
            <a:ext cx="2154264" cy="14605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2837632" y="3702848"/>
            <a:ext cx="73029" cy="3651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2" name="Object 102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3794" name="Формула" r:id="rId3" imgW="114120" imgH="215640" progId="Equation.3">
              <p:embed/>
            </p:oleObj>
          </a:graphicData>
        </a:graphic>
      </p:graphicFrame>
      <p:sp>
        <p:nvSpPr>
          <p:cNvPr id="58377" name="Text Box 1033"/>
          <p:cNvSpPr txBox="1">
            <a:spLocks noChangeArrowheads="1"/>
          </p:cNvSpPr>
          <p:nvPr/>
        </p:nvSpPr>
        <p:spPr bwMode="auto">
          <a:xfrm>
            <a:off x="468313" y="3573463"/>
            <a:ext cx="8120117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Продолжим стороны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пересечения в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точке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Треугольник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равносторонний: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C₁B₁A₁ =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F₁A₁D₁ = 120⁰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поэтому      КА₁В₁ =      А₁В₁К = 60⁰. Высота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искомый общий перпендикуляр,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равна       .</a:t>
            </a:r>
          </a:p>
          <a:p>
            <a:pPr>
              <a:spcBef>
                <a:spcPct val="5000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  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9" name="Text Box 1035"/>
          <p:cNvSpPr txBox="1">
            <a:spLocks noChangeArrowheads="1"/>
          </p:cNvSpPr>
          <p:nvPr/>
        </p:nvSpPr>
        <p:spPr bwMode="auto">
          <a:xfrm>
            <a:off x="1431882" y="2771766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 </a:t>
            </a:r>
            <a:r>
              <a:rPr lang="en-US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7414" y="54447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30" y="4451364"/>
            <a:ext cx="219075" cy="476250"/>
          </a:xfrm>
          <a:prstGeom prst="rect">
            <a:avLst/>
          </a:prstGeom>
          <a:noFill/>
        </p:spPr>
      </p:pic>
      <p:pic>
        <p:nvPicPr>
          <p:cNvPr id="17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31199" y="4159260"/>
            <a:ext cx="219075" cy="476250"/>
          </a:xfrm>
          <a:prstGeom prst="rect">
            <a:avLst/>
          </a:prstGeom>
          <a:noFill/>
        </p:spPr>
      </p:pic>
      <p:sp>
        <p:nvSpPr>
          <p:cNvPr id="11" name="Равнобедренный треугольник 10"/>
          <p:cNvSpPr/>
          <p:nvPr/>
        </p:nvSpPr>
        <p:spPr>
          <a:xfrm rot="20296209">
            <a:off x="5428808" y="1462153"/>
            <a:ext cx="1319186" cy="515530"/>
          </a:xfrm>
          <a:prstGeom prst="triangle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5642579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7049121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359548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86726" y="2401447"/>
            <a:ext cx="1377118" cy="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105548" y="2406636"/>
            <a:ext cx="1387495" cy="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4383674" y="1901217"/>
            <a:ext cx="1472044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7322969" y="1919473"/>
            <a:ext cx="1435534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7675605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361137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4973644" y="1311247"/>
            <a:ext cx="547695" cy="2555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119695" y="727038"/>
            <a:ext cx="1241442" cy="4381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7168365" y="832635"/>
            <a:ext cx="503298" cy="124144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7657349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119695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91077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02260" y="1347759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77580" y="1384272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42059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52211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67709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21215" y="241657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52683" y="3100383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16728" y="3136896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08274" y="214110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18248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75404" y="2625714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48631" y="189545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22981" y="192203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5010156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375286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6799293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11" idx="0"/>
          </p:cNvCxnSpPr>
          <p:nvPr/>
        </p:nvCxnSpPr>
        <p:spPr>
          <a:xfrm rot="16200000" flipH="1">
            <a:off x="5584478" y="1520439"/>
            <a:ext cx="280322" cy="6887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 flipV="1">
            <a:off x="5922981" y="1968480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922981" y="2004993"/>
            <a:ext cx="73026" cy="36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11" idx="0"/>
          </p:cNvCxnSpPr>
          <p:nvPr/>
        </p:nvCxnSpPr>
        <p:spPr>
          <a:xfrm rot="5400000" flipH="1" flipV="1">
            <a:off x="6083878" y="1009257"/>
            <a:ext cx="11782" cy="14190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 flipV="1">
            <a:off x="2344708" y="3976694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344707" y="4086234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0800000" flipV="1">
            <a:off x="3622662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622661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 flipV="1">
            <a:off x="6288111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6288110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10800000" flipV="1">
            <a:off x="7493040" y="3976695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7493039" y="4086235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Равнобедренный треугольник 70"/>
          <p:cNvSpPr/>
          <p:nvPr/>
        </p:nvSpPr>
        <p:spPr>
          <a:xfrm rot="10191953">
            <a:off x="5999954" y="2853405"/>
            <a:ext cx="2716616" cy="285738"/>
          </a:xfrm>
          <a:prstGeom prst="triangle">
            <a:avLst>
              <a:gd name="adj" fmla="val 47966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53927" y="1785915"/>
            <a:ext cx="518484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Решение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правильный шестиугольник,                АВС= 120⁰,        ВСА = 30⁰,       АС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90⁰.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DC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проекция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b="1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теореме о трёх перпендикулярах прямая АС перпендикулярна  прямой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Итак, расстояние между прямыми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AA</a:t>
            </a:r>
            <a:r>
              <a:rPr lang="ru-RU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₁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длина отрезка АС. В    АВС по теореме косинусов: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АС² = АВ² + ВС² + 2АВ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АВС.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АС² = 3, АС =      .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Ответ:      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5570" y="1428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правильной шестиугольной призме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DEFA₁B₁C₁D₁E₁F₁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ребра которой равны 1, найдите расстояние между прямыми: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ru-RU" baseline="-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CD₁</a:t>
            </a:r>
            <a:r>
              <a:rPr lang="ru-RU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6263300" y="1443216"/>
            <a:ext cx="1434737" cy="23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7669842" y="1426547"/>
            <a:ext cx="1433944" cy="3492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980269" y="2160982"/>
            <a:ext cx="1424007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264160" y="2380855"/>
            <a:ext cx="1462902" cy="79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6689755" y="2381648"/>
            <a:ext cx="146051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5010951" y="1906978"/>
            <a:ext cx="1459729" cy="7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7931196" y="1906979"/>
            <a:ext cx="1460522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8296326" y="2272108"/>
            <a:ext cx="474668" cy="2555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981858" y="725450"/>
            <a:ext cx="138749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996007" y="1651388"/>
            <a:ext cx="142400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V="1">
            <a:off x="5630876" y="1286258"/>
            <a:ext cx="474670" cy="2555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740416" y="727038"/>
            <a:ext cx="1241442" cy="4397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7420014" y="1176719"/>
            <a:ext cx="1241442" cy="474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8278070" y="818321"/>
            <a:ext cx="474670" cy="292106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740416" y="2162570"/>
            <a:ext cx="1241442" cy="47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411798" y="919540"/>
            <a:ext cx="38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69761" y="1357696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54883" y="1357696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62780" y="42499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09445" y="434934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88430" y="936179"/>
            <a:ext cx="404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286" y="247966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76929" y="302735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81657" y="3063870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38969" y="186887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88430" y="2479662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13761" y="185894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5630877" y="2735252"/>
            <a:ext cx="474669" cy="255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996007" y="3100383"/>
            <a:ext cx="1424007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7420014" y="2625714"/>
            <a:ext cx="1241442" cy="474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200000" flipV="1">
            <a:off x="7566066" y="1530324"/>
            <a:ext cx="1898676" cy="29210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996007" y="2625714"/>
            <a:ext cx="2628936" cy="47467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 flipV="1">
            <a:off x="8515405" y="2552687"/>
            <a:ext cx="109539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H="1">
            <a:off x="8515402" y="2589199"/>
            <a:ext cx="36518" cy="365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 flipV="1">
            <a:off x="8442378" y="2479662"/>
            <a:ext cx="182566" cy="730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8424122" y="2570944"/>
            <a:ext cx="73027" cy="36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" b="46332"/>
          <a:stretch>
            <a:fillRect/>
          </a:stretch>
        </p:blipFill>
        <p:spPr bwMode="auto">
          <a:xfrm>
            <a:off x="1614447" y="4305312"/>
            <a:ext cx="255591" cy="298190"/>
          </a:xfrm>
          <a:prstGeom prst="rect">
            <a:avLst/>
          </a:prstGeom>
          <a:noFill/>
        </p:spPr>
      </p:pic>
      <p:cxnSp>
        <p:nvCxnSpPr>
          <p:cNvPr id="65" name="Прямая соединительная линия 64"/>
          <p:cNvCxnSpPr/>
          <p:nvPr/>
        </p:nvCxnSpPr>
        <p:spPr>
          <a:xfrm rot="10800000" flipV="1">
            <a:off x="409519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409518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10800000" flipV="1">
            <a:off x="1943065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943064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0800000" flipV="1">
            <a:off x="3440098" y="2478073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440097" y="2587613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2" name="Группа 71"/>
          <p:cNvGrpSpPr/>
          <p:nvPr/>
        </p:nvGrpSpPr>
        <p:grpSpPr>
          <a:xfrm>
            <a:off x="3586149" y="3575052"/>
            <a:ext cx="146052" cy="109539"/>
            <a:chOff x="4352922" y="3209922"/>
            <a:chExt cx="219079" cy="111127"/>
          </a:xfrm>
        </p:grpSpPr>
        <p:cxnSp>
          <p:nvCxnSpPr>
            <p:cNvPr id="73" name="Прямая соединительная линия 72"/>
            <p:cNvCxnSpPr/>
            <p:nvPr/>
          </p:nvCxnSpPr>
          <p:spPr>
            <a:xfrm rot="5400000">
              <a:off x="4352923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>
              <a:off x="4352922" y="3319461"/>
              <a:ext cx="21907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 rot="16200000" flipV="1">
              <a:off x="4462462" y="3209922"/>
              <a:ext cx="109539" cy="10953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7" name="Прямая соединительная линия 76"/>
          <p:cNvCxnSpPr/>
          <p:nvPr/>
        </p:nvCxnSpPr>
        <p:spPr>
          <a:xfrm rot="10800000" flipV="1">
            <a:off x="3513124" y="4121158"/>
            <a:ext cx="182565" cy="1095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3513123" y="4230698"/>
            <a:ext cx="18256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9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1" b="46332"/>
          <a:stretch>
            <a:fillRect/>
          </a:stretch>
        </p:blipFill>
        <p:spPr bwMode="auto">
          <a:xfrm>
            <a:off x="957213" y="4597416"/>
            <a:ext cx="255591" cy="298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500"/>
                            </p:stCondLst>
                            <p:childTnLst>
                              <p:par>
                                <p:cTn id="1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000"/>
                            </p:stCondLst>
                            <p:childTnLst>
                              <p:par>
                                <p:cTn id="1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39"/>
          <p:cNvSpPr>
            <a:spLocks noChangeArrowheads="1"/>
          </p:cNvSpPr>
          <p:nvPr/>
        </p:nvSpPr>
        <p:spPr bwMode="auto">
          <a:xfrm>
            <a:off x="446031" y="561953"/>
            <a:ext cx="7037439" cy="12239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 marL="342900" indent="-342900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правильной треугольной призме </a:t>
            </a:r>
          </a:p>
          <a:p>
            <a:pPr marL="342900" indent="-34290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АВСА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все ребра которой равны 1,</a:t>
            </a:r>
          </a:p>
          <a:p>
            <a:pPr marL="342900" indent="-34290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расстояние между прямыми АВ и СВ</a:t>
            </a:r>
            <a:r>
              <a:rPr lang="ru-RU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Решение</a:t>
            </a:r>
          </a:p>
          <a:p>
            <a:pPr marL="342900" indent="-342900"/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" name="Параллелограмм 163"/>
          <p:cNvSpPr/>
          <p:nvPr/>
        </p:nvSpPr>
        <p:spPr>
          <a:xfrm>
            <a:off x="4378676" y="3004993"/>
            <a:ext cx="4020353" cy="1628936"/>
          </a:xfrm>
          <a:prstGeom prst="parallelogram">
            <a:avLst>
              <a:gd name="adj" fmla="val 6560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/>
          <p:nvPr/>
        </p:nvCxnSpPr>
        <p:spPr>
          <a:xfrm rot="5400000" flipH="1" flipV="1">
            <a:off x="7047363" y="3274365"/>
            <a:ext cx="1628931" cy="1074406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3"/>
          <p:cNvSpPr>
            <a:spLocks/>
          </p:cNvSpPr>
          <p:nvPr/>
        </p:nvSpPr>
        <p:spPr bwMode="auto">
          <a:xfrm>
            <a:off x="5447099" y="2999144"/>
            <a:ext cx="2951929" cy="2489357"/>
          </a:xfrm>
          <a:custGeom>
            <a:avLst/>
            <a:gdLst/>
            <a:ahLst/>
            <a:cxnLst>
              <a:cxn ang="0">
                <a:pos x="0" y="2208"/>
              </a:cxn>
              <a:cxn ang="0">
                <a:pos x="2352" y="2208"/>
              </a:cxn>
              <a:cxn ang="0">
                <a:pos x="2352" y="0"/>
              </a:cxn>
              <a:cxn ang="0">
                <a:pos x="0" y="0"/>
              </a:cxn>
              <a:cxn ang="0">
                <a:pos x="0" y="2208"/>
              </a:cxn>
            </a:cxnLst>
            <a:rect l="0" t="0" r="r" b="b"/>
            <a:pathLst>
              <a:path w="2352" h="2208">
                <a:moveTo>
                  <a:pt x="0" y="2208"/>
                </a:moveTo>
                <a:lnTo>
                  <a:pt x="2352" y="2208"/>
                </a:lnTo>
                <a:lnTo>
                  <a:pt x="2352" y="0"/>
                </a:lnTo>
                <a:lnTo>
                  <a:pt x="0" y="0"/>
                </a:lnTo>
                <a:lnTo>
                  <a:pt x="0" y="2208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" name="Line 61"/>
          <p:cNvSpPr>
            <a:spLocks noChangeShapeType="1"/>
          </p:cNvSpPr>
          <p:nvPr/>
        </p:nvSpPr>
        <p:spPr bwMode="auto">
          <a:xfrm>
            <a:off x="4378676" y="2095984"/>
            <a:ext cx="0" cy="252850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16" name="Freeform 66"/>
          <p:cNvSpPr>
            <a:spLocks/>
          </p:cNvSpPr>
          <p:nvPr/>
        </p:nvSpPr>
        <p:spPr bwMode="auto">
          <a:xfrm>
            <a:off x="4413334" y="2095984"/>
            <a:ext cx="2911289" cy="887539"/>
          </a:xfrm>
          <a:custGeom>
            <a:avLst/>
            <a:gdLst/>
            <a:ahLst/>
            <a:cxnLst>
              <a:cxn ang="0">
                <a:pos x="2087" y="0"/>
              </a:cxn>
              <a:cxn ang="0">
                <a:pos x="0" y="0"/>
              </a:cxn>
              <a:cxn ang="0">
                <a:pos x="726" y="589"/>
              </a:cxn>
            </a:cxnLst>
            <a:rect l="0" t="0" r="r" b="b"/>
            <a:pathLst>
              <a:path w="2087" h="589">
                <a:moveTo>
                  <a:pt x="2087" y="0"/>
                </a:moveTo>
                <a:lnTo>
                  <a:pt x="0" y="0"/>
                </a:lnTo>
                <a:lnTo>
                  <a:pt x="726" y="58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6" name="Text Box 21"/>
          <p:cNvSpPr txBox="1">
            <a:spLocks noChangeArrowheads="1"/>
          </p:cNvSpPr>
          <p:nvPr/>
        </p:nvSpPr>
        <p:spPr bwMode="auto">
          <a:xfrm>
            <a:off x="7255314" y="1749402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0" name="Text Box 21"/>
          <p:cNvSpPr txBox="1">
            <a:spLocks noChangeArrowheads="1"/>
          </p:cNvSpPr>
          <p:nvPr/>
        </p:nvSpPr>
        <p:spPr bwMode="auto">
          <a:xfrm>
            <a:off x="5037188" y="2785160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Text Box 21"/>
          <p:cNvSpPr txBox="1">
            <a:spLocks noChangeArrowheads="1"/>
          </p:cNvSpPr>
          <p:nvPr/>
        </p:nvSpPr>
        <p:spPr bwMode="auto">
          <a:xfrm>
            <a:off x="8468352" y="2750502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" name="Text Box 21"/>
          <p:cNvSpPr txBox="1">
            <a:spLocks noChangeArrowheads="1"/>
          </p:cNvSpPr>
          <p:nvPr/>
        </p:nvSpPr>
        <p:spPr bwMode="auto">
          <a:xfrm>
            <a:off x="5245138" y="5457831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Text Box 21"/>
          <p:cNvSpPr txBox="1">
            <a:spLocks noChangeArrowheads="1"/>
          </p:cNvSpPr>
          <p:nvPr/>
        </p:nvSpPr>
        <p:spPr bwMode="auto">
          <a:xfrm>
            <a:off x="7116675" y="4660692"/>
            <a:ext cx="485208" cy="35057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" name="Text Box 21"/>
          <p:cNvSpPr txBox="1">
            <a:spLocks noChangeArrowheads="1"/>
          </p:cNvSpPr>
          <p:nvPr/>
        </p:nvSpPr>
        <p:spPr bwMode="auto">
          <a:xfrm>
            <a:off x="8399035" y="5492489"/>
            <a:ext cx="485208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baseline="-2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>
            <a:off x="7324624" y="4626034"/>
            <a:ext cx="1074405" cy="862468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10800000" flipV="1">
            <a:off x="5453080" y="4626033"/>
            <a:ext cx="1871544" cy="862467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>
            <a:endCxn id="97" idx="3"/>
          </p:cNvCxnSpPr>
          <p:nvPr/>
        </p:nvCxnSpPr>
        <p:spPr>
          <a:xfrm rot="10800000" flipV="1">
            <a:off x="5447100" y="2095984"/>
            <a:ext cx="1877524" cy="9031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7324624" y="2095984"/>
            <a:ext cx="1074407" cy="901116"/>
          </a:xfrm>
          <a:prstGeom prst="line">
            <a:avLst/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5400000">
            <a:off x="6061596" y="3359016"/>
            <a:ext cx="2526061" cy="1"/>
          </a:xfrm>
          <a:prstGeom prst="line">
            <a:avLst/>
          </a:prstGeom>
          <a:ln w="1905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Line 61"/>
          <p:cNvSpPr>
            <a:spLocks noChangeShapeType="1"/>
          </p:cNvSpPr>
          <p:nvPr/>
        </p:nvSpPr>
        <p:spPr bwMode="auto">
          <a:xfrm>
            <a:off x="4378675" y="4626033"/>
            <a:ext cx="1074405" cy="86645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57" name="Rectangle 69"/>
          <p:cNvSpPr>
            <a:spLocks noChangeArrowheads="1"/>
          </p:cNvSpPr>
          <p:nvPr/>
        </p:nvSpPr>
        <p:spPr bwMode="auto">
          <a:xfrm>
            <a:off x="4076086" y="1749402"/>
            <a:ext cx="406564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Rectangle 69"/>
          <p:cNvSpPr>
            <a:spLocks noChangeArrowheads="1"/>
          </p:cNvSpPr>
          <p:nvPr/>
        </p:nvSpPr>
        <p:spPr bwMode="auto">
          <a:xfrm>
            <a:off x="4045147" y="4379438"/>
            <a:ext cx="333529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0" name="Прямая соединительная линия 159"/>
          <p:cNvCxnSpPr>
            <a:stCxn id="155" idx="1"/>
          </p:cNvCxnSpPr>
          <p:nvPr/>
        </p:nvCxnSpPr>
        <p:spPr>
          <a:xfrm rot="16200000" flipH="1">
            <a:off x="6926053" y="4019514"/>
            <a:ext cx="1" cy="294594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4378676" y="4626034"/>
            <a:ext cx="2945948" cy="1994"/>
          </a:xfrm>
          <a:prstGeom prst="line">
            <a:avLst/>
          </a:prstGeom>
          <a:ln w="1270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69"/>
          <p:cNvSpPr>
            <a:spLocks noChangeArrowheads="1"/>
          </p:cNvSpPr>
          <p:nvPr/>
        </p:nvSpPr>
        <p:spPr bwMode="auto">
          <a:xfrm>
            <a:off x="4668995" y="4310121"/>
            <a:ext cx="333529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Rectangle 69"/>
          <p:cNvSpPr>
            <a:spLocks noChangeArrowheads="1"/>
          </p:cNvSpPr>
          <p:nvPr/>
        </p:nvSpPr>
        <p:spPr bwMode="auto">
          <a:xfrm>
            <a:off x="4805768" y="3794237"/>
            <a:ext cx="370046" cy="35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Line 61"/>
          <p:cNvSpPr>
            <a:spLocks noChangeShapeType="1"/>
          </p:cNvSpPr>
          <p:nvPr/>
        </p:nvSpPr>
        <p:spPr bwMode="auto">
          <a:xfrm>
            <a:off x="5106498" y="4071502"/>
            <a:ext cx="346582" cy="14209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cxnSp>
        <p:nvCxnSpPr>
          <p:cNvPr id="185" name="Прямая соединительная линия 184"/>
          <p:cNvCxnSpPr/>
          <p:nvPr/>
        </p:nvCxnSpPr>
        <p:spPr>
          <a:xfrm rot="5400000">
            <a:off x="5071841" y="4244794"/>
            <a:ext cx="103975" cy="3465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rot="16200000" flipV="1">
            <a:off x="5037183" y="4244794"/>
            <a:ext cx="103975" cy="3465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75"/>
          <p:cNvSpPr>
            <a:spLocks noChangeArrowheads="1"/>
          </p:cNvSpPr>
          <p:nvPr/>
        </p:nvSpPr>
        <p:spPr bwMode="auto">
          <a:xfrm>
            <a:off x="153927" y="1566837"/>
            <a:ext cx="4052944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Построим плоскость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перпендикулярную </a:t>
            </a:r>
          </a:p>
          <a:p>
            <a:pPr marL="342900" indent="-342900"/>
            <a:r>
              <a:rPr lang="ru-RU" dirty="0">
                <a:latin typeface="Times New Roman" pitchFamily="18" charset="0"/>
                <a:cs typeface="Times New Roman" pitchFamily="18" charset="0"/>
              </a:rPr>
              <a:t>плоскости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С.)  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Достроим призму до параллелепипеда АВС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Расстояние между прямыми АВ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равно расстоянию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прямой АВ и параллельной ей  плоскостью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которой лежит прямая СВ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Проведем из точки А перпендикуляр. АМ –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искомое расстояние.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Ответ:</a:t>
            </a:r>
          </a:p>
        </p:txBody>
      </p:sp>
      <p:sp>
        <p:nvSpPr>
          <p:cNvPr id="178" name="Равнобедренный треугольник 177"/>
          <p:cNvSpPr/>
          <p:nvPr/>
        </p:nvSpPr>
        <p:spPr>
          <a:xfrm rot="16200000">
            <a:off x="3945660" y="3989836"/>
            <a:ext cx="2495392" cy="509912"/>
          </a:xfrm>
          <a:prstGeom prst="triangle">
            <a:avLst>
              <a:gd name="adj" fmla="val 34285"/>
            </a:avLst>
          </a:prstGeom>
          <a:solidFill>
            <a:srgbClr val="FFFF00">
              <a:alpha val="19000"/>
            </a:srgb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animBg="1"/>
      <p:bldP spid="97" grpId="0" animBg="1"/>
      <p:bldP spid="112" grpId="0" animBg="1"/>
      <p:bldP spid="116" grpId="0" animBg="1"/>
      <p:bldP spid="126" grpId="0"/>
      <p:bldP spid="132" grpId="0"/>
      <p:bldP spid="133" grpId="0"/>
      <p:bldP spid="134" grpId="0"/>
      <p:bldP spid="155" grpId="0" animBg="1"/>
      <p:bldP spid="157" grpId="0"/>
      <p:bldP spid="158" grpId="0"/>
      <p:bldP spid="179" grpId="0"/>
      <p:bldP spid="180" grpId="0"/>
      <p:bldP spid="181" grpId="0" animBg="1"/>
      <p:bldP spid="1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14313" y="142875"/>
            <a:ext cx="8929687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tabLst>
                <a:tab pos="457200" algn="l"/>
              </a:tabLs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Цели работы: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отношения к геометрии как к части общечеловеческой культуры, понимание значимости геометрии в практической деятельности.</a:t>
            </a:r>
          </a:p>
          <a:p>
            <a:pPr eaLnBrk="0" hangingPunct="0">
              <a:tabLst>
                <a:tab pos="457200" algn="l"/>
              </a:tabLs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 работы: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Приобретение навыков самостоятельной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работы. </a:t>
            </a:r>
          </a:p>
          <a:p>
            <a:pPr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навыков исследовательской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деятельности.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Проблемные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вопросы: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1.Показать различные методы нахождения расстояния между  скрещивающимися прямыми.</a:t>
            </a: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Найти  для себя наиболее рациональный  метод нахождения расстояния между  скрещивающимися прямыми.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3.Рассмотреть решение наиболее значимых задач, предлагаемых на ЕГЭ.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Этапы проведения исследовательской работы: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Постановка основополагающего вопроса. Формулировка проблемных вопросов.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Выдвижение гипотез решения проблем.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Поиск источников информации.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 информации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решении задач.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Защита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полученных результатов работы.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09519" y="2370123"/>
            <a:ext cx="832496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  Исследовательская работа посвящена одной из трудных тем геометрии -  «Скрещивающиеся прямые». Задания ЕГЭ  по математике содержат задачи на определение расстояния между скрещивающимися прямыми. На простом примере с кубом рассмотрю, как определять расстояние между скрещивающимися прямыми различными способами.  В последнее время стало возможным использование богатого набора новых технических средств. Тема и задачи работы раскрываются средствами компьютерной графики. Использование презентации дает неоспоримые преимущества.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В моей работе рассмотрены задачи типа С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для подготовки к ЕГЭ по математике 2012 года под редакцией Ф. Ф. Лысенко, С. Ю.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Кулабухова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.  Я надеюсь, что знания, полученные мною в процессе работы, помогут мне при сдаче экзамена.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95688" y="54447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 Геометрия сообщает нам  гибкость,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укрепляет воображение,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приучает  ненавидеть недоказанное»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7934" y="1530324"/>
            <a:ext cx="6858994" cy="38164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методы нахождения расстояния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 скрещивающимися прямыми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Метод объемов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Метод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координат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Метод проекций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Метод ортогонального проектирования</a:t>
            </a: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752" y="1311246"/>
            <a:ext cx="569602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1. Метод объемов: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построить пирамиду, в которой высота, опущенная из вершины этой пирамиды на плоскость основания, является искомым расстоянием между двумя скрещивающимися прямыми;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 объём этой пирамиды двумя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способами и выразить эту высоту.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/>
          <p:nvPr/>
        </p:nvCxnSpPr>
        <p:spPr>
          <a:xfrm>
            <a:off x="5446746" y="4038657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369613" y="296152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7601013" y="3308397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7601013" y="115413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7254140" y="223126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 flipH="1" flipV="1">
            <a:off x="5446746" y="115413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6177006" y="115413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5446746" y="3308397"/>
            <a:ext cx="730260" cy="73026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177006" y="3308397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 flipH="1" flipV="1">
            <a:off x="5099873" y="2231264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8185221" y="800064"/>
            <a:ext cx="344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С₁</a:t>
            </a:r>
            <a:endParaRPr lang="ru-RU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8442378" y="3126959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</a:t>
            </a:r>
            <a:endParaRPr lang="ru-RU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5901860" y="790127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В₁</a:t>
            </a:r>
            <a:endParaRPr lang="ru-RU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5916643" y="3079382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</a:t>
            </a:r>
            <a:endParaRPr lang="ru-RU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5165188" y="1691888"/>
            <a:ext cx="3545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А₁</a:t>
            </a:r>
            <a:endParaRPr lang="ru-RU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4754565" y="3819579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</a:t>
            </a:r>
            <a:endParaRPr lang="ru-RU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7637526" y="3856092"/>
            <a:ext cx="3113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endParaRPr lang="ru-RU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7601013" y="1728401"/>
            <a:ext cx="362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D₁</a:t>
            </a:r>
            <a:endParaRPr lang="ru-RU" sz="1600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36492" y="252369"/>
            <a:ext cx="452761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Метод объёмов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Ребро куба равно </a:t>
            </a:r>
            <a:r>
              <a:rPr kumimoji="0" lang="ru-RU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расстояние между прямыми, на которых лежат скрещивающиеся диагонали двух смежных граней куба.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3466" y="204150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результате дополнительных построений мы получили пирамиду DAB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пирамиде DAB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C, высота, опущенная из вершины D на плоскость основания AB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 будет являться искомым расстоянием между скрещивающимися прямыми АС и DC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2" name="Рисунок 31" descr="Image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66" y="4305312"/>
            <a:ext cx="8178912" cy="2223874"/>
          </a:xfrm>
          <a:prstGeom prst="rect">
            <a:avLst/>
          </a:prstGeom>
        </p:spPr>
      </p:pic>
      <p:cxnSp>
        <p:nvCxnSpPr>
          <p:cNvPr id="61" name="Прямая соединительная линия 60"/>
          <p:cNvCxnSpPr/>
          <p:nvPr/>
        </p:nvCxnSpPr>
        <p:spPr>
          <a:xfrm rot="5400000" flipH="1" flipV="1">
            <a:off x="4389435" y="2224071"/>
            <a:ext cx="2848014" cy="730260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H="1">
            <a:off x="6178572" y="1165193"/>
            <a:ext cx="2154267" cy="215426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Равнобедренный треугольник 69"/>
          <p:cNvSpPr/>
          <p:nvPr/>
        </p:nvSpPr>
        <p:spPr>
          <a:xfrm rot="20802115">
            <a:off x="5105231" y="1070116"/>
            <a:ext cx="2974551" cy="2636338"/>
          </a:xfrm>
          <a:prstGeom prst="triangle">
            <a:avLst>
              <a:gd name="adj" fmla="val 45760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6525445" y="2242330"/>
            <a:ext cx="2884528" cy="7302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6200000" flipV="1">
            <a:off x="5464398" y="1879370"/>
            <a:ext cx="2856225" cy="1427874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448312" y="3319461"/>
            <a:ext cx="2884527" cy="69374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446746" y="188439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6524673" y="296073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1322343" y="763551"/>
            <a:ext cx="6389775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Метод координат: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Выберем начало координат. Проведем три взаимно перпендикулярные оси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X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Y</a:t>
            </a:r>
            <a:r>
              <a:rPr kumimoji="0" lang="en-US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MMI12"/>
                <a:cs typeface="Times New Roman" pitchFamily="18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MMI12"/>
                <a:cs typeface="Times New Roman" pitchFamily="18" charset="0"/>
              </a:rPr>
              <a:t>Z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Получили систему координат в трехмерном пространстве. Теперь каждая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точка характеризуется тремя числами.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Запишем уравнение  прямой: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kx+by+cz+d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Подставим значения в уравнение плоскости: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6291" y="3209922"/>
            <a:ext cx="1935189" cy="497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Равнобедренный треугольник 26"/>
          <p:cNvSpPr/>
          <p:nvPr/>
        </p:nvSpPr>
        <p:spPr>
          <a:xfrm rot="20759240">
            <a:off x="4986835" y="1851592"/>
            <a:ext cx="2971324" cy="2585263"/>
          </a:xfrm>
          <a:prstGeom prst="triangle">
            <a:avLst>
              <a:gd name="adj" fmla="val 46854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" name="Прямая соединительная линия 1"/>
          <p:cNvCxnSpPr/>
          <p:nvPr/>
        </p:nvCxnSpPr>
        <p:spPr>
          <a:xfrm>
            <a:off x="5341128" y="261465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6419055" y="369099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7495395" y="4038657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7495395" y="188439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7148522" y="2961523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5341128" y="1884390"/>
            <a:ext cx="730260" cy="7302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71388" y="1884390"/>
            <a:ext cx="2154267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338773" y="3392487"/>
            <a:ext cx="1387494" cy="1376432"/>
          </a:xfrm>
          <a:prstGeom prst="line">
            <a:avLst/>
          </a:pr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71388" y="4038657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994255" y="2961524"/>
            <a:ext cx="2154267" cy="15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79603" y="1592286"/>
            <a:ext cx="856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С₁ (</a:t>
            </a:r>
            <a:r>
              <a:rPr lang="ru-RU" sz="1600" dirty="0" err="1" smtClean="0"/>
              <a:t>а;а;а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86787" y="3794130"/>
            <a:ext cx="873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 (а;а;0)</a:t>
            </a:r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242" y="1593413"/>
            <a:ext cx="928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В₁ (а;0;а)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353874" y="3721104"/>
            <a:ext cx="88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 (а;0;0)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010156" y="2443149"/>
            <a:ext cx="3545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А₁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754565" y="4779981"/>
            <a:ext cx="8963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А (0;0;0</a:t>
            </a:r>
            <a:r>
              <a:rPr lang="en-US" sz="1600" dirty="0" smtClean="0"/>
              <a:t>)</a:t>
            </a:r>
            <a:endParaRPr lang="ru-RU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346988" y="4779981"/>
            <a:ext cx="8980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</a:t>
            </a:r>
            <a:r>
              <a:rPr lang="ru-RU" sz="1600" dirty="0" smtClean="0"/>
              <a:t> (0;а;0)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7495395" y="2458661"/>
            <a:ext cx="362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D₁</a:t>
            </a:r>
            <a:endParaRPr lang="ru-RU" sz="16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6415908" y="2972587"/>
            <a:ext cx="2884524" cy="7302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53927" y="179343"/>
            <a:ext cx="47832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координат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Ребро куба равно 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расстояние между прямыми, на которых лежат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скрещивающиеся диагонали двух смежных граней куба.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уравнение плоскости АВ₁С задается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kx+by+cz+d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А(0;0;0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d=0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C(a;a;0)(AB₁C)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ka+ba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значит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-k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В₁(а;0;а)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(AB₁C)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ka+ca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-k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Подставим значения в уравнение плоскости: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kx-ky-kz+0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значит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x-y-z=0.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Найдем расстояние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точки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(0;а;0) до плоскости АВ₁С по формуле: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6492" y="5095770"/>
            <a:ext cx="1935189" cy="497016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0298" y="5099079"/>
            <a:ext cx="1839072" cy="520701"/>
          </a:xfrm>
          <a:prstGeom prst="rect">
            <a:avLst/>
          </a:prstGeom>
          <a:noFill/>
        </p:spPr>
      </p:pic>
      <p:cxnSp>
        <p:nvCxnSpPr>
          <p:cNvPr id="33" name="Прямая соединительная линия 32"/>
          <p:cNvCxnSpPr/>
          <p:nvPr/>
        </p:nvCxnSpPr>
        <p:spPr>
          <a:xfrm rot="10800000">
            <a:off x="5338775" y="4779981"/>
            <a:ext cx="3468733" cy="1588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658383" y="3100385"/>
            <a:ext cx="3359988" cy="792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27" idx="2"/>
          </p:cNvCxnSpPr>
          <p:nvPr/>
        </p:nvCxnSpPr>
        <p:spPr>
          <a:xfrm rot="5400000" flipH="1" flipV="1">
            <a:off x="6429468" y="2964291"/>
            <a:ext cx="708401" cy="287926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5338773" y="2625713"/>
            <a:ext cx="2884527" cy="142400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9317" y="836577"/>
            <a:ext cx="657233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Первый способ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сводится к нахождению расстояния от точки до плоскости. 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Идея заключается в построении: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двух параллельных плоскостей, каждая из которых проходит через одну из скрещивающихся прямых, параллельно другой скрещивающейся прямой. Расстояние между этими плоскостями будет искомым.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в построении плоскости, проходящей через одну из скрещивающихся прямых, параллельно другой. Расстояние от любой точки второй прямой до построенной плоскости будет искомым.</a:t>
            </a:r>
          </a:p>
          <a:p>
            <a:endParaRPr lang="ru-RU" b="1" dirty="0" smtClean="0">
              <a:solidFill>
                <a:srgbClr val="CC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1822</TotalTime>
  <Words>1536</Words>
  <PresentationFormat>Экран (4:3)</PresentationFormat>
  <Paragraphs>253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195</cp:revision>
  <dcterms:modified xsi:type="dcterms:W3CDTF">2012-06-19T12:41:36Z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